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xls" ContentType="application/vnd.ms-exce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58"/>
  </p:notesMasterIdLst>
  <p:handoutMasterIdLst>
    <p:handoutMasterId r:id="rId59"/>
  </p:handoutMasterIdLst>
  <p:sldIdLst>
    <p:sldId id="289" r:id="rId2"/>
    <p:sldId id="360" r:id="rId3"/>
    <p:sldId id="361" r:id="rId4"/>
    <p:sldId id="372" r:id="rId5"/>
    <p:sldId id="362" r:id="rId6"/>
    <p:sldId id="371" r:id="rId7"/>
    <p:sldId id="369" r:id="rId8"/>
    <p:sldId id="356" r:id="rId9"/>
    <p:sldId id="382" r:id="rId10"/>
    <p:sldId id="376" r:id="rId11"/>
    <p:sldId id="373" r:id="rId12"/>
    <p:sldId id="375" r:id="rId13"/>
    <p:sldId id="377" r:id="rId14"/>
    <p:sldId id="383" r:id="rId15"/>
    <p:sldId id="378" r:id="rId16"/>
    <p:sldId id="384" r:id="rId17"/>
    <p:sldId id="381" r:id="rId18"/>
    <p:sldId id="379" r:id="rId19"/>
    <p:sldId id="380" r:id="rId20"/>
    <p:sldId id="385" r:id="rId21"/>
    <p:sldId id="386" r:id="rId22"/>
    <p:sldId id="387" r:id="rId23"/>
    <p:sldId id="388" r:id="rId24"/>
    <p:sldId id="391" r:id="rId25"/>
    <p:sldId id="392" r:id="rId26"/>
    <p:sldId id="395" r:id="rId27"/>
    <p:sldId id="396" r:id="rId28"/>
    <p:sldId id="407" r:id="rId29"/>
    <p:sldId id="393" r:id="rId30"/>
    <p:sldId id="394" r:id="rId31"/>
    <p:sldId id="322" r:id="rId32"/>
    <p:sldId id="337" r:id="rId33"/>
    <p:sldId id="324" r:id="rId34"/>
    <p:sldId id="325" r:id="rId35"/>
    <p:sldId id="339" r:id="rId36"/>
    <p:sldId id="327" r:id="rId37"/>
    <p:sldId id="328" r:id="rId38"/>
    <p:sldId id="342" r:id="rId39"/>
    <p:sldId id="397" r:id="rId40"/>
    <p:sldId id="398" r:id="rId41"/>
    <p:sldId id="405" r:id="rId42"/>
    <p:sldId id="404" r:id="rId43"/>
    <p:sldId id="399" r:id="rId44"/>
    <p:sldId id="343" r:id="rId45"/>
    <p:sldId id="344" r:id="rId46"/>
    <p:sldId id="400" r:id="rId47"/>
    <p:sldId id="340" r:id="rId48"/>
    <p:sldId id="357" r:id="rId49"/>
    <p:sldId id="406" r:id="rId50"/>
    <p:sldId id="329" r:id="rId51"/>
    <p:sldId id="401" r:id="rId52"/>
    <p:sldId id="364" r:id="rId53"/>
    <p:sldId id="365" r:id="rId54"/>
    <p:sldId id="366" r:id="rId55"/>
    <p:sldId id="330" r:id="rId56"/>
    <p:sldId id="403" r:id="rId57"/>
  </p:sldIdLst>
  <p:sldSz cx="9144000" cy="6858000" type="screen4x3"/>
  <p:notesSz cx="7010400" cy="9296400"/>
  <p:custDataLst>
    <p:tags r:id="rId6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29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97" autoAdjust="0"/>
    <p:restoredTop sz="95805" autoAdjust="0"/>
  </p:normalViewPr>
  <p:slideViewPr>
    <p:cSldViewPr>
      <p:cViewPr varScale="1">
        <p:scale>
          <a:sx n="89" d="100"/>
          <a:sy n="89" d="100"/>
        </p:scale>
        <p:origin x="-16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5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jpe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C781B-CE4C-4A86-9550-E0B5A21155AF}" type="datetimeFigureOut">
              <a:rPr lang="en-US" smtClean="0"/>
              <a:pPr/>
              <a:t>12/4/2012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DD487-B067-4809-9B88-438B3183FE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E4F5C0C-4BD7-4455-8197-818D75DDE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4F5C0C-4BD7-4455-8197-818D75DDEBE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57E39-ABAF-4A15-BF3B-908173D1F5A3}" type="slidenum">
              <a:rPr lang="en-CA" smtClean="0"/>
              <a:pPr/>
              <a:t>16</a:t>
            </a:fld>
            <a:endParaRPr lang="en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E96CEB-D5D6-4E9D-8F6A-B36F788781BD}" type="slidenum">
              <a:rPr lang="en-CA"/>
              <a:pPr/>
              <a:t>17</a:t>
            </a:fld>
            <a:endParaRPr lang="en-CA"/>
          </a:p>
        </p:txBody>
      </p:sp>
      <p:sp>
        <p:nvSpPr>
          <p:cNvPr id="78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5562" y="703994"/>
            <a:ext cx="4582319" cy="3472317"/>
          </a:xfrm>
          <a:ln/>
        </p:spPr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7154" y="4413024"/>
            <a:ext cx="5136092" cy="4185531"/>
          </a:xfrm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57E39-ABAF-4A15-BF3B-908173D1F5A3}" type="slidenum">
              <a:rPr lang="en-CA" smtClean="0"/>
              <a:pPr/>
              <a:t>20</a:t>
            </a:fld>
            <a:endParaRPr lang="en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BEDDD1-8D4A-4CFF-8BC6-98AE81CF184C}" type="slidenum">
              <a:rPr lang="en-US"/>
              <a:pPr/>
              <a:t>23</a:t>
            </a:fld>
            <a:endParaRPr lang="en-US"/>
          </a:p>
        </p:txBody>
      </p:sp>
      <p:sp>
        <p:nvSpPr>
          <p:cNvPr id="72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51375" cy="3489325"/>
          </a:xfrm>
          <a:ln/>
        </p:spPr>
      </p:sp>
      <p:sp>
        <p:nvSpPr>
          <p:cNvPr id="72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3282"/>
            <a:ext cx="5140960" cy="4185530"/>
          </a:xfrm>
        </p:spPr>
        <p:txBody>
          <a:bodyPr lIns="89583" tIns="44790" rIns="89583" bIns="44790"/>
          <a:lstStyle/>
          <a:p>
            <a:endParaRPr lang="fr-CH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4496CE-EB4D-4F84-9FAF-75D3450F8BB3}" type="slidenum">
              <a:rPr lang="en-CA"/>
              <a:pPr/>
              <a:t>24</a:t>
            </a:fld>
            <a:endParaRPr lang="en-CA"/>
          </a:p>
        </p:txBody>
      </p:sp>
      <p:sp>
        <p:nvSpPr>
          <p:cNvPr id="510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0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Hatch’s manifesto</a:t>
            </a:r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57E39-ABAF-4A15-BF3B-908173D1F5A3}" type="slidenum">
              <a:rPr lang="en-CA" smtClean="0"/>
              <a:pPr/>
              <a:t>26</a:t>
            </a:fld>
            <a:endParaRPr lang="en-C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57E39-ABAF-4A15-BF3B-908173D1F5A3}" type="slidenum">
              <a:rPr lang="en-CA" smtClean="0"/>
              <a:pPr/>
              <a:t>27</a:t>
            </a:fld>
            <a:endParaRPr lang="en-C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11A799-BD17-4C5F-9DFC-B902AE5C1C40}" type="slidenum">
              <a:rPr lang="en-CA"/>
              <a:pPr/>
              <a:t>29</a:t>
            </a:fld>
            <a:endParaRPr lang="en-CA"/>
          </a:p>
        </p:txBody>
      </p:sp>
      <p:sp>
        <p:nvSpPr>
          <p:cNvPr id="64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64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263" y="4416425"/>
            <a:ext cx="5603875" cy="4183063"/>
          </a:xfrm>
        </p:spPr>
        <p:txBody>
          <a:bodyPr lIns="91419" tIns="45709" rIns="91419" bIns="45709"/>
          <a:lstStyle/>
          <a:p>
            <a:pPr marL="228600" indent="-228600">
              <a:buClr>
                <a:schemeClr val="tx1"/>
              </a:buClr>
              <a:buFontTx/>
              <a:buChar char="•"/>
            </a:pPr>
            <a:endParaRPr lang="en-C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26F161-E4AE-43C7-ACA1-C93C00B73783}" type="slidenum">
              <a:rPr lang="en-CA"/>
              <a:pPr/>
              <a:t>30</a:t>
            </a:fld>
            <a:endParaRPr lang="en-CA"/>
          </a:p>
        </p:txBody>
      </p:sp>
      <p:sp>
        <p:nvSpPr>
          <p:cNvPr id="637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5562" y="703994"/>
            <a:ext cx="4582319" cy="3472317"/>
          </a:xfrm>
          <a:ln/>
        </p:spPr>
      </p:sp>
      <p:sp>
        <p:nvSpPr>
          <p:cNvPr id="637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7154" y="4413024"/>
            <a:ext cx="5136092" cy="4185531"/>
          </a:xfrm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AB5129-A96D-4690-8433-FFC4E57FF494}" type="slidenum">
              <a:rPr lang="en-CA"/>
              <a:pPr/>
              <a:t>31</a:t>
            </a:fld>
            <a:endParaRPr lang="en-CA"/>
          </a:p>
        </p:txBody>
      </p:sp>
      <p:sp>
        <p:nvSpPr>
          <p:cNvPr id="640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3263"/>
            <a:ext cx="4629150" cy="3473450"/>
          </a:xfrm>
          <a:ln/>
        </p:spPr>
      </p:sp>
      <p:sp>
        <p:nvSpPr>
          <p:cNvPr id="640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7154" y="4413024"/>
            <a:ext cx="5136092" cy="4185531"/>
          </a:xfrm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Francois and Stu: Please verify the number of systems implemented</a:t>
            </a:r>
          </a:p>
          <a:p>
            <a:endParaRPr lang="en-US" b="1" dirty="0" smtClean="0"/>
          </a:p>
          <a:p>
            <a:r>
              <a:rPr lang="en-US" b="0" dirty="0" smtClean="0"/>
              <a:t>Brad,</a:t>
            </a:r>
            <a:r>
              <a:rPr lang="en-US" b="0" baseline="0" dirty="0" smtClean="0"/>
              <a:t> this is a good place to speak about any other Hatch facts that you think might be relevant to the PT Inco team</a:t>
            </a: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57E39-ABAF-4A15-BF3B-908173D1F5A3}" type="slidenum">
              <a:rPr lang="en-CA" smtClean="0"/>
              <a:pPr/>
              <a:t>2</a:t>
            </a:fld>
            <a:endParaRPr lang="en-CA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4E1585-6A01-4F58-8BB6-16A3F66075AA}" type="slidenum">
              <a:rPr lang="en-CA"/>
              <a:pPr/>
              <a:t>33</a:t>
            </a:fld>
            <a:endParaRPr lang="en-CA"/>
          </a:p>
        </p:txBody>
      </p:sp>
      <p:sp>
        <p:nvSpPr>
          <p:cNvPr id="643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3263"/>
            <a:ext cx="4629150" cy="3473450"/>
          </a:xfrm>
          <a:ln/>
        </p:spPr>
      </p:sp>
      <p:sp>
        <p:nvSpPr>
          <p:cNvPr id="64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7154" y="4413024"/>
            <a:ext cx="5136092" cy="4185531"/>
          </a:xfrm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EE7F52-D101-49CA-90C8-D300AFFBCF0A}" type="slidenum">
              <a:rPr lang="en-CA"/>
              <a:pPr/>
              <a:t>34</a:t>
            </a:fld>
            <a:endParaRPr lang="en-CA"/>
          </a:p>
        </p:txBody>
      </p:sp>
      <p:sp>
        <p:nvSpPr>
          <p:cNvPr id="64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5562" y="703994"/>
            <a:ext cx="4582319" cy="3472317"/>
          </a:xfrm>
          <a:ln/>
        </p:spPr>
      </p:sp>
      <p:sp>
        <p:nvSpPr>
          <p:cNvPr id="64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7154" y="4413024"/>
            <a:ext cx="5136092" cy="4185531"/>
          </a:xfrm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769CBC-AD2D-4AA4-A52B-543C9D602DB2}" type="slidenum">
              <a:rPr lang="en-CA"/>
              <a:pPr/>
              <a:t>36</a:t>
            </a:fld>
            <a:endParaRPr lang="en-CA"/>
          </a:p>
        </p:txBody>
      </p:sp>
      <p:sp>
        <p:nvSpPr>
          <p:cNvPr id="66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5562" y="703994"/>
            <a:ext cx="4582319" cy="3472317"/>
          </a:xfrm>
          <a:ln/>
        </p:spPr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7154" y="4413024"/>
            <a:ext cx="5136092" cy="4185531"/>
          </a:xfrm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74BB34-3913-4418-B41B-7209869C2605}" type="slidenum">
              <a:rPr lang="en-CA"/>
              <a:pPr/>
              <a:t>37</a:t>
            </a:fld>
            <a:endParaRPr lang="en-CA"/>
          </a:p>
        </p:txBody>
      </p:sp>
      <p:sp>
        <p:nvSpPr>
          <p:cNvPr id="66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5562" y="703994"/>
            <a:ext cx="4582319" cy="3472317"/>
          </a:xfrm>
          <a:ln/>
        </p:spPr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7154" y="4413024"/>
            <a:ext cx="5136092" cy="4185531"/>
          </a:xfrm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CA0C9A-8D70-450E-865A-F0AB809C563D}" type="slidenum">
              <a:rPr lang="en-CA"/>
              <a:pPr/>
              <a:t>38</a:t>
            </a:fld>
            <a:endParaRPr lang="en-CA"/>
          </a:p>
        </p:txBody>
      </p:sp>
      <p:sp>
        <p:nvSpPr>
          <p:cNvPr id="67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3263"/>
            <a:ext cx="4629150" cy="3473450"/>
          </a:xfrm>
          <a:ln/>
        </p:spPr>
      </p:sp>
      <p:sp>
        <p:nvSpPr>
          <p:cNvPr id="67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7154" y="4413024"/>
            <a:ext cx="5136092" cy="4185531"/>
          </a:xfrm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AB5129-A96D-4690-8433-FFC4E57FF494}" type="slidenum">
              <a:rPr lang="en-CA"/>
              <a:pPr/>
              <a:t>39</a:t>
            </a:fld>
            <a:endParaRPr lang="en-CA"/>
          </a:p>
        </p:txBody>
      </p:sp>
      <p:sp>
        <p:nvSpPr>
          <p:cNvPr id="640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3263"/>
            <a:ext cx="4629150" cy="3473450"/>
          </a:xfrm>
          <a:ln/>
        </p:spPr>
      </p:sp>
      <p:sp>
        <p:nvSpPr>
          <p:cNvPr id="640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7154" y="4413024"/>
            <a:ext cx="5136092" cy="4185531"/>
          </a:xfrm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AB5129-A96D-4690-8433-FFC4E57FF494}" type="slidenum">
              <a:rPr lang="en-CA"/>
              <a:pPr/>
              <a:t>40</a:t>
            </a:fld>
            <a:endParaRPr lang="en-CA"/>
          </a:p>
        </p:txBody>
      </p:sp>
      <p:sp>
        <p:nvSpPr>
          <p:cNvPr id="640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3263"/>
            <a:ext cx="4629150" cy="3473450"/>
          </a:xfrm>
          <a:ln/>
        </p:spPr>
      </p:sp>
      <p:sp>
        <p:nvSpPr>
          <p:cNvPr id="640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7154" y="4413024"/>
            <a:ext cx="5136092" cy="4185531"/>
          </a:xfrm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AB5129-A96D-4690-8433-FFC4E57FF494}" type="slidenum">
              <a:rPr lang="en-CA"/>
              <a:pPr/>
              <a:t>41</a:t>
            </a:fld>
            <a:endParaRPr lang="en-CA"/>
          </a:p>
        </p:txBody>
      </p:sp>
      <p:sp>
        <p:nvSpPr>
          <p:cNvPr id="640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3263"/>
            <a:ext cx="4629150" cy="3473450"/>
          </a:xfrm>
          <a:ln/>
        </p:spPr>
      </p:sp>
      <p:sp>
        <p:nvSpPr>
          <p:cNvPr id="640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7154" y="4413024"/>
            <a:ext cx="5136092" cy="4185531"/>
          </a:xfrm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AB5129-A96D-4690-8433-FFC4E57FF494}" type="slidenum">
              <a:rPr lang="en-CA"/>
              <a:pPr/>
              <a:t>43</a:t>
            </a:fld>
            <a:endParaRPr lang="en-CA"/>
          </a:p>
        </p:txBody>
      </p:sp>
      <p:sp>
        <p:nvSpPr>
          <p:cNvPr id="640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3263"/>
            <a:ext cx="4629150" cy="3473450"/>
          </a:xfrm>
          <a:ln/>
        </p:spPr>
      </p:sp>
      <p:sp>
        <p:nvSpPr>
          <p:cNvPr id="640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7154" y="4413024"/>
            <a:ext cx="5136092" cy="4185531"/>
          </a:xfrm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C7DD90-A247-4067-BA5E-4B22F9F85818}" type="slidenum">
              <a:rPr lang="en-CA"/>
              <a:pPr/>
              <a:t>50</a:t>
            </a:fld>
            <a:endParaRPr lang="en-CA"/>
          </a:p>
        </p:txBody>
      </p:sp>
      <p:sp>
        <p:nvSpPr>
          <p:cNvPr id="88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5562" y="703994"/>
            <a:ext cx="4582319" cy="3472317"/>
          </a:xfrm>
          <a:ln/>
        </p:spPr>
      </p:sp>
      <p:sp>
        <p:nvSpPr>
          <p:cNvPr id="88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7154" y="4413024"/>
            <a:ext cx="5136092" cy="4185531"/>
          </a:xfrm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Francois and Stu: Please verify the number of systems implemented</a:t>
            </a:r>
          </a:p>
          <a:p>
            <a:endParaRPr lang="en-US" b="1" dirty="0" smtClean="0"/>
          </a:p>
          <a:p>
            <a:r>
              <a:rPr lang="en-US" b="0" dirty="0" smtClean="0"/>
              <a:t>Brad,</a:t>
            </a:r>
            <a:r>
              <a:rPr lang="en-US" b="0" baseline="0" dirty="0" smtClean="0"/>
              <a:t> this is a good place to speak about any other Hatch facts that you think might be relevant to the PT Inco team</a:t>
            </a: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57E39-ABAF-4A15-BF3B-908173D1F5A3}" type="slidenum">
              <a:rPr lang="en-CA" smtClean="0"/>
              <a:pPr/>
              <a:t>3</a:t>
            </a:fld>
            <a:endParaRPr lang="en-CA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AB5129-A96D-4690-8433-FFC4E57FF494}" type="slidenum">
              <a:rPr lang="en-CA"/>
              <a:pPr/>
              <a:t>51</a:t>
            </a:fld>
            <a:endParaRPr lang="en-CA"/>
          </a:p>
        </p:txBody>
      </p:sp>
      <p:sp>
        <p:nvSpPr>
          <p:cNvPr id="640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3263"/>
            <a:ext cx="4629150" cy="3473450"/>
          </a:xfrm>
          <a:ln/>
        </p:spPr>
      </p:sp>
      <p:sp>
        <p:nvSpPr>
          <p:cNvPr id="640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7154" y="4413024"/>
            <a:ext cx="5136092" cy="4185531"/>
          </a:xfrm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AB5129-A96D-4690-8433-FFC4E57FF494}" type="slidenum">
              <a:rPr lang="en-CA"/>
              <a:pPr/>
              <a:t>56</a:t>
            </a:fld>
            <a:endParaRPr lang="en-CA"/>
          </a:p>
        </p:txBody>
      </p:sp>
      <p:sp>
        <p:nvSpPr>
          <p:cNvPr id="640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3263"/>
            <a:ext cx="4629150" cy="3473450"/>
          </a:xfrm>
          <a:ln/>
        </p:spPr>
      </p:sp>
      <p:sp>
        <p:nvSpPr>
          <p:cNvPr id="640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7154" y="4413024"/>
            <a:ext cx="5136092" cy="4185531"/>
          </a:xfrm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Actual</a:t>
            </a:r>
            <a:r>
              <a:rPr lang="en-US" baseline="0" dirty="0" smtClean="0"/>
              <a:t> scheme of the PT Inco hydro system in </a:t>
            </a:r>
            <a:r>
              <a:rPr lang="en-US" baseline="0" dirty="0" err="1" smtClean="0"/>
              <a:t>Sorowako</a:t>
            </a:r>
            <a:endParaRPr lang="en-US" baseline="0" dirty="0" smtClean="0"/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The goal of any hydro system is to produce reliable energy while avoiding waste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Click one: Here we see the hydro system beyond it’s capacity – there will be spillage when it rains 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Click two: During the dry season there is a risk of having insufficient water – during this time operations rely on thermal energy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Click three: The objective of Vista DSS is to prevent spillage and maintain water reservoirs at a level that addressed long term energy needs – here we can see a well balanced system that can accommodate additional rain and maintain operations during a water shortage</a:t>
            </a:r>
          </a:p>
          <a:p>
            <a:pPr>
              <a:buFont typeface="Arial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57E39-ABAF-4A15-BF3B-908173D1F5A3}" type="slidenum">
              <a:rPr lang="en-CA" smtClean="0"/>
              <a:pPr/>
              <a:t>5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F85328-52EB-4324-869C-AD0606392F3F}" type="slidenum">
              <a:rPr lang="en-CA"/>
              <a:pPr/>
              <a:t>6</a:t>
            </a:fld>
            <a:endParaRPr lang="en-CA"/>
          </a:p>
        </p:txBody>
      </p:sp>
      <p:sp>
        <p:nvSpPr>
          <p:cNvPr id="643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64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263" y="4416425"/>
            <a:ext cx="5603875" cy="4183063"/>
          </a:xfrm>
        </p:spPr>
        <p:txBody>
          <a:bodyPr lIns="91419" tIns="45709" rIns="91419" bIns="45709"/>
          <a:lstStyle/>
          <a:p>
            <a:pPr marL="228600" indent="-228600">
              <a:buClr>
                <a:schemeClr val="tx1"/>
              </a:buClr>
              <a:buFontTx/>
              <a:buChar char="•"/>
            </a:pPr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516296-3564-4257-8BC4-8643F3ADB0F1}" type="slidenum">
              <a:rPr lang="en-CA"/>
              <a:pPr/>
              <a:t>8</a:t>
            </a:fld>
            <a:endParaRPr lang="en-CA"/>
          </a:p>
        </p:txBody>
      </p:sp>
      <p:sp>
        <p:nvSpPr>
          <p:cNvPr id="64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64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263" y="4416425"/>
            <a:ext cx="5603875" cy="4183063"/>
          </a:xfrm>
        </p:spPr>
        <p:txBody>
          <a:bodyPr lIns="91419" tIns="45709" rIns="91419" bIns="45709"/>
          <a:lstStyle/>
          <a:p>
            <a:pPr marL="228600" indent="-228600">
              <a:buClr>
                <a:schemeClr val="tx1"/>
              </a:buClr>
              <a:buFontTx/>
              <a:buChar char="•"/>
            </a:pPr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57E39-ABAF-4A15-BF3B-908173D1F5A3}" type="slidenum">
              <a:rPr lang="en-CA" smtClean="0"/>
              <a:pPr/>
              <a:t>9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8A7317-8222-4282-86D4-35F8D7427679}" type="slidenum">
              <a:rPr lang="en-CA"/>
              <a:pPr/>
              <a:t>10</a:t>
            </a:fld>
            <a:endParaRPr lang="en-CA"/>
          </a:p>
        </p:txBody>
      </p:sp>
      <p:sp>
        <p:nvSpPr>
          <p:cNvPr id="538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5562" y="703994"/>
            <a:ext cx="4582319" cy="3472317"/>
          </a:xfrm>
          <a:ln/>
        </p:spPr>
      </p:sp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7154" y="4413024"/>
            <a:ext cx="5136092" cy="4185531"/>
          </a:xfrm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4431FB-37CF-4836-A799-FA4CB8749AF9}" type="slidenum">
              <a:rPr lang="en-CA"/>
              <a:pPr/>
              <a:t>15</a:t>
            </a:fld>
            <a:endParaRPr lang="en-CA"/>
          </a:p>
        </p:txBody>
      </p:sp>
      <p:sp>
        <p:nvSpPr>
          <p:cNvPr id="557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5562" y="703994"/>
            <a:ext cx="4582319" cy="3472317"/>
          </a:xfrm>
          <a:ln/>
        </p:spPr>
      </p:sp>
      <p:sp>
        <p:nvSpPr>
          <p:cNvPr id="557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7154" y="4413024"/>
            <a:ext cx="5136092" cy="4185531"/>
          </a:xfrm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Hatch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8153" y="6096000"/>
            <a:ext cx="2072136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6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685800" y="384048"/>
            <a:ext cx="7772400" cy="116522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SQSI-English_smal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990600" y="6096453"/>
            <a:ext cx="1447800" cy="456747"/>
          </a:xfrm>
          <a:prstGeom prst="rect">
            <a:avLst/>
          </a:prstGeom>
        </p:spPr>
      </p:pic>
      <p:sp>
        <p:nvSpPr>
          <p:cNvPr id="6" name="Rectangle 16"/>
          <p:cNvSpPr>
            <a:spLocks noChangeArrowheads="1"/>
          </p:cNvSpPr>
          <p:nvPr userDrawn="1"/>
        </p:nvSpPr>
        <p:spPr bwMode="auto">
          <a:xfrm>
            <a:off x="6438900" y="6307138"/>
            <a:ext cx="210343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defTabSz="457200" eaLnBrk="0" hangingPunct="0">
              <a:defRPr/>
            </a:pPr>
            <a:endParaRPr lang="en-GB" sz="700" dirty="0">
              <a:solidFill>
                <a:srgbClr val="0068A9"/>
              </a:solidFill>
              <a:latin typeface="CG Omega" pitchFamily="34" charset="0"/>
              <a:ea typeface="ＭＳ Ｐゴシック" pitchFamily="-110" charset="-128"/>
            </a:endParaRPr>
          </a:p>
          <a:p>
            <a:pPr algn="r" defTabSz="457200" eaLnBrk="0" hangingPunct="0">
              <a:defRPr/>
            </a:pPr>
            <a:r>
              <a:rPr lang="en-GB" sz="700" dirty="0" smtClean="0">
                <a:solidFill>
                  <a:srgbClr val="0068A9"/>
                </a:solidFill>
                <a:latin typeface="CG Omega" pitchFamily="34" charset="0"/>
                <a:ea typeface="ＭＳ Ｐゴシック" pitchFamily="-110" charset="-128"/>
              </a:rPr>
              <a:t>01/2012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1457332"/>
            <a:ext cx="3182112" cy="41148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3230880" y="1447800"/>
            <a:ext cx="5913120" cy="1905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3230880" y="3429000"/>
            <a:ext cx="5913120" cy="21336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69913" indent="-225425">
              <a:defRPr sz="16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-no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69913" indent="-225425">
              <a:defRPr sz="16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381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82496"/>
            <a:ext cx="3700463" cy="3883025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7263" y="1682496"/>
            <a:ext cx="3700462" cy="3883025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4048"/>
            <a:ext cx="75628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682496"/>
            <a:ext cx="7553325" cy="3883025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696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1524000"/>
            <a:ext cx="37338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524000"/>
            <a:ext cx="37338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686800" y="6477000"/>
            <a:ext cx="381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F246779-D439-40BE-A0C6-B390E408C9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66800" y="304800"/>
            <a:ext cx="76962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686800" y="6477000"/>
            <a:ext cx="381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845E081-9613-4298-B921-CC76B679E8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86800" y="6477000"/>
            <a:ext cx="381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4EDD1B6-6DCD-4331-9533-7DEE825665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4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8628063" y="212725"/>
            <a:ext cx="381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CE74AF67-4A1C-4575-858C-729336EF56B7}" type="slidenum">
              <a:rPr lang="en-US" sz="1000">
                <a:solidFill>
                  <a:schemeClr val="accent1"/>
                </a:solidFill>
                <a:latin typeface="Arial" pitchFamily="34" charset="0"/>
                <a:ea typeface="ＭＳ Ｐゴシック" pitchFamily="-110" charset="-128"/>
                <a:cs typeface="Arial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chemeClr val="accent1"/>
              </a:solidFill>
              <a:latin typeface="Arial" pitchFamily="34" charset="0"/>
              <a:ea typeface="ＭＳ Ｐゴシック" pitchFamily="-110" charset="-128"/>
              <a:cs typeface="Arial" pitchFamily="34" charset="0"/>
            </a:endParaRPr>
          </a:p>
        </p:txBody>
      </p:sp>
      <p:sp>
        <p:nvSpPr>
          <p:cNvPr id="103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3375"/>
            <a:ext cx="7553325" cy="388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32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320040"/>
            <a:ext cx="75628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7" descr="HatchLogo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78153" y="6096000"/>
            <a:ext cx="2072136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SQSI-English_small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90600" y="6096453"/>
            <a:ext cx="1447800" cy="456747"/>
          </a:xfrm>
          <a:prstGeom prst="rect">
            <a:avLst/>
          </a:prstGeom>
        </p:spPr>
      </p:pic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6438900" y="6307138"/>
            <a:ext cx="210343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defTabSz="457200" eaLnBrk="0" hangingPunct="0">
              <a:defRPr/>
            </a:pPr>
            <a:endParaRPr lang="en-GB" sz="700" dirty="0">
              <a:solidFill>
                <a:srgbClr val="0068A9"/>
              </a:solidFill>
              <a:latin typeface="CG Omega" pitchFamily="34" charset="0"/>
              <a:ea typeface="ＭＳ Ｐゴシック" pitchFamily="-110" charset="-128"/>
            </a:endParaRPr>
          </a:p>
          <a:p>
            <a:pPr algn="r" defTabSz="457200" eaLnBrk="0" hangingPunct="0">
              <a:defRPr/>
            </a:pPr>
            <a:r>
              <a:rPr lang="en-GB" sz="700" dirty="0" smtClean="0">
                <a:solidFill>
                  <a:srgbClr val="0068A9"/>
                </a:solidFill>
                <a:latin typeface="CG Omega" pitchFamily="34" charset="0"/>
                <a:ea typeface="ＭＳ Ｐゴシック" pitchFamily="-110" charset="-128"/>
              </a:rPr>
              <a:t>01/2012</a:t>
            </a:r>
            <a:endParaRPr lang="en-GB" sz="700" dirty="0">
              <a:solidFill>
                <a:srgbClr val="0068A9"/>
              </a:solidFill>
              <a:latin typeface="CG Omega" pitchFamily="34" charset="0"/>
              <a:ea typeface="ＭＳ Ｐゴシック" pitchFamily="-110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799" r:id="rId2"/>
    <p:sldLayoutId id="2147483820" r:id="rId3"/>
    <p:sldLayoutId id="2147483800" r:id="rId4"/>
    <p:sldLayoutId id="2147483801" r:id="rId5"/>
    <p:sldLayoutId id="2147483802" r:id="rId6"/>
    <p:sldLayoutId id="2147483823" r:id="rId7"/>
    <p:sldLayoutId id="2147483824" r:id="rId8"/>
    <p:sldLayoutId id="2147483825" r:id="rId9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CG Omeg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CG Omeg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CG Omeg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CG Omeg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CG Omeg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CG Omeg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CG Omeg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CG Omeg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69913" indent="-2254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Microsoft_Office_Excel_97-2003_Worksheet1.xls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/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" y="1447800"/>
            <a:ext cx="316816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screen"/>
          <a:srcRect r="588"/>
          <a:stretch>
            <a:fillRect/>
          </a:stretch>
        </p:blipFill>
        <p:spPr bwMode="auto">
          <a:xfrm>
            <a:off x="3235325" y="1449995"/>
            <a:ext cx="590867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screen"/>
          <a:srcRect r="559"/>
          <a:stretch>
            <a:fillRect/>
          </a:stretch>
        </p:blipFill>
        <p:spPr bwMode="auto">
          <a:xfrm>
            <a:off x="3233620" y="3429000"/>
            <a:ext cx="591038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itle 12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165225"/>
          </a:xfrm>
        </p:spPr>
        <p:txBody>
          <a:bodyPr/>
          <a:lstStyle/>
          <a:p>
            <a:r>
              <a:rPr lang="en-AU" dirty="0" smtClean="0"/>
              <a:t>A Fully Integrated Model for the Optimal Operation of </a:t>
            </a:r>
            <a:r>
              <a:rPr lang="en-AU" dirty="0" err="1" smtClean="0"/>
              <a:t>HydroPower</a:t>
            </a:r>
            <a:r>
              <a:rPr lang="en-AU" dirty="0" smtClean="0"/>
              <a:t> Generation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555776" y="5805264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i="1" dirty="0" smtClean="0"/>
              <a:t>by Francois Welt</a:t>
            </a:r>
          </a:p>
          <a:p>
            <a:pPr algn="ctr"/>
            <a:r>
              <a:rPr lang="en-AU" dirty="0" smtClean="0"/>
              <a:t>University of Toronto, Dec. 4, 2012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3" name="Rectangle 3"/>
          <p:cNvSpPr>
            <a:spLocks noChangeArrowheads="1"/>
          </p:cNvSpPr>
          <p:nvPr/>
        </p:nvSpPr>
        <p:spPr bwMode="auto">
          <a:xfrm>
            <a:off x="4930775" y="954088"/>
            <a:ext cx="73025" cy="10350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7604" name="AutoShape 4"/>
          <p:cNvSpPr>
            <a:spLocks noChangeArrowheads="1"/>
          </p:cNvSpPr>
          <p:nvPr/>
        </p:nvSpPr>
        <p:spPr bwMode="auto">
          <a:xfrm>
            <a:off x="4559300" y="2370138"/>
            <a:ext cx="854075" cy="768350"/>
          </a:xfrm>
          <a:prstGeom prst="triangle">
            <a:avLst>
              <a:gd name="adj" fmla="val 49995"/>
            </a:avLst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7605" name="Oval 5"/>
          <p:cNvSpPr>
            <a:spLocks noChangeArrowheads="1"/>
          </p:cNvSpPr>
          <p:nvPr/>
        </p:nvSpPr>
        <p:spPr bwMode="auto">
          <a:xfrm>
            <a:off x="4816475" y="4065588"/>
            <a:ext cx="301625" cy="2921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7606" name="Line 6"/>
          <p:cNvSpPr>
            <a:spLocks noChangeShapeType="1"/>
          </p:cNvSpPr>
          <p:nvPr/>
        </p:nvSpPr>
        <p:spPr bwMode="auto">
          <a:xfrm>
            <a:off x="4816475" y="4221163"/>
            <a:ext cx="301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7607" name="Line 7"/>
          <p:cNvSpPr>
            <a:spLocks noChangeShapeType="1"/>
          </p:cNvSpPr>
          <p:nvPr/>
        </p:nvSpPr>
        <p:spPr bwMode="auto">
          <a:xfrm>
            <a:off x="4967288" y="4075113"/>
            <a:ext cx="0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7608" name="Rectangle 8"/>
          <p:cNvSpPr>
            <a:spLocks noChangeArrowheads="1"/>
          </p:cNvSpPr>
          <p:nvPr/>
        </p:nvSpPr>
        <p:spPr bwMode="auto">
          <a:xfrm>
            <a:off x="4930775" y="4684713"/>
            <a:ext cx="73025" cy="10350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7609" name="Line 9"/>
          <p:cNvSpPr>
            <a:spLocks noChangeShapeType="1"/>
          </p:cNvSpPr>
          <p:nvPr/>
        </p:nvSpPr>
        <p:spPr bwMode="auto">
          <a:xfrm flipH="1">
            <a:off x="4997450" y="3138488"/>
            <a:ext cx="263525" cy="898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7610" name="Line 10"/>
          <p:cNvSpPr>
            <a:spLocks noChangeShapeType="1"/>
          </p:cNvSpPr>
          <p:nvPr/>
        </p:nvSpPr>
        <p:spPr bwMode="auto">
          <a:xfrm>
            <a:off x="4737100" y="3138488"/>
            <a:ext cx="184150" cy="898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7611" name="Rectangle 11"/>
          <p:cNvSpPr>
            <a:spLocks noChangeArrowheads="1"/>
          </p:cNvSpPr>
          <p:nvPr/>
        </p:nvSpPr>
        <p:spPr bwMode="auto">
          <a:xfrm>
            <a:off x="3065463" y="3276600"/>
            <a:ext cx="193040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l"/>
            <a:r>
              <a:rPr lang="en-US" sz="28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Power Arc</a:t>
            </a:r>
          </a:p>
        </p:txBody>
      </p:sp>
      <p:sp>
        <p:nvSpPr>
          <p:cNvPr id="537612" name="Rectangle 12"/>
          <p:cNvSpPr>
            <a:spLocks noChangeArrowheads="1"/>
          </p:cNvSpPr>
          <p:nvPr/>
        </p:nvSpPr>
        <p:spPr bwMode="auto">
          <a:xfrm>
            <a:off x="5237163" y="3262313"/>
            <a:ext cx="2216150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l"/>
            <a:r>
              <a:rPr lang="en-US" sz="28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Spill Arc</a:t>
            </a:r>
          </a:p>
        </p:txBody>
      </p:sp>
      <p:sp>
        <p:nvSpPr>
          <p:cNvPr id="537613" name="Rectangle 13"/>
          <p:cNvSpPr>
            <a:spLocks noChangeArrowheads="1"/>
          </p:cNvSpPr>
          <p:nvPr/>
        </p:nvSpPr>
        <p:spPr bwMode="auto">
          <a:xfrm>
            <a:off x="5380038" y="2300288"/>
            <a:ext cx="30892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36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Reservoir Node</a:t>
            </a:r>
          </a:p>
        </p:txBody>
      </p:sp>
      <p:sp>
        <p:nvSpPr>
          <p:cNvPr id="537614" name="Rectangle 14"/>
          <p:cNvSpPr>
            <a:spLocks noChangeArrowheads="1"/>
          </p:cNvSpPr>
          <p:nvPr/>
        </p:nvSpPr>
        <p:spPr bwMode="auto">
          <a:xfrm>
            <a:off x="3846513" y="1030288"/>
            <a:ext cx="1108075" cy="942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8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River</a:t>
            </a:r>
          </a:p>
          <a:p>
            <a:pPr algn="l"/>
            <a:r>
              <a:rPr lang="en-US" sz="28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Reach</a:t>
            </a:r>
          </a:p>
        </p:txBody>
      </p:sp>
      <p:sp>
        <p:nvSpPr>
          <p:cNvPr id="537615" name="Line 15"/>
          <p:cNvSpPr>
            <a:spLocks noChangeShapeType="1"/>
          </p:cNvSpPr>
          <p:nvPr/>
        </p:nvSpPr>
        <p:spPr bwMode="auto">
          <a:xfrm>
            <a:off x="4972050" y="4379913"/>
            <a:ext cx="0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7616" name="Rectangle 16"/>
          <p:cNvSpPr>
            <a:spLocks noChangeArrowheads="1"/>
          </p:cNvSpPr>
          <p:nvPr/>
        </p:nvSpPr>
        <p:spPr bwMode="auto">
          <a:xfrm>
            <a:off x="5113338" y="4137025"/>
            <a:ext cx="364966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l"/>
            <a:r>
              <a:rPr lang="en-US" sz="24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Tailwater Junction Node</a:t>
            </a:r>
          </a:p>
        </p:txBody>
      </p:sp>
      <p:sp>
        <p:nvSpPr>
          <p:cNvPr id="537617" name="Line 17"/>
          <p:cNvSpPr>
            <a:spLocks noChangeShapeType="1"/>
          </p:cNvSpPr>
          <p:nvPr/>
        </p:nvSpPr>
        <p:spPr bwMode="auto">
          <a:xfrm flipH="1">
            <a:off x="5035550" y="1347788"/>
            <a:ext cx="1006475" cy="993775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7618" name="Rectangle 18"/>
          <p:cNvSpPr>
            <a:spLocks noChangeArrowheads="1"/>
          </p:cNvSpPr>
          <p:nvPr/>
        </p:nvSpPr>
        <p:spPr bwMode="auto">
          <a:xfrm>
            <a:off x="3548063" y="5008563"/>
            <a:ext cx="1108075" cy="942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8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River</a:t>
            </a:r>
          </a:p>
          <a:p>
            <a:pPr algn="l"/>
            <a:r>
              <a:rPr lang="en-US" sz="28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Reach</a:t>
            </a:r>
          </a:p>
        </p:txBody>
      </p:sp>
      <p:sp>
        <p:nvSpPr>
          <p:cNvPr id="537619" name="Rectangle 19"/>
          <p:cNvSpPr>
            <a:spLocks noChangeArrowheads="1"/>
          </p:cNvSpPr>
          <p:nvPr/>
        </p:nvSpPr>
        <p:spPr bwMode="auto">
          <a:xfrm>
            <a:off x="6065838" y="914400"/>
            <a:ext cx="1544637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Inflow Arc</a:t>
            </a:r>
          </a:p>
        </p:txBody>
      </p:sp>
      <p:sp>
        <p:nvSpPr>
          <p:cNvPr id="537620" name="Line 20"/>
          <p:cNvSpPr>
            <a:spLocks noChangeShapeType="1"/>
          </p:cNvSpPr>
          <p:nvPr/>
        </p:nvSpPr>
        <p:spPr bwMode="auto">
          <a:xfrm>
            <a:off x="4972050" y="1989138"/>
            <a:ext cx="6350" cy="3429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7622" name="AutoShape 22"/>
          <p:cNvSpPr>
            <a:spLocks noGrp="1" noChangeArrowheads="1"/>
          </p:cNvSpPr>
          <p:nvPr>
            <p:ph type="title"/>
          </p:nvPr>
        </p:nvSpPr>
        <p:spPr>
          <a:xfrm>
            <a:off x="1828800" y="0"/>
            <a:ext cx="7315200" cy="731838"/>
          </a:xfrm>
          <a:noFill/>
          <a:ln/>
        </p:spPr>
        <p:txBody>
          <a:bodyPr/>
          <a:lstStyle/>
          <a:p>
            <a:r>
              <a:rPr lang="en-US"/>
              <a:t>Hydro System Components</a:t>
            </a:r>
          </a:p>
        </p:txBody>
      </p:sp>
    </p:spTree>
  </p:cSld>
  <p:clrMapOvr>
    <a:masterClrMapping/>
  </p:clrMapOvr>
  <p:transition advTm="4000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63" name="Picture 3" descr="BPA_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0"/>
            <a:ext cx="5546725" cy="6858000"/>
          </a:xfrm>
          <a:prstGeom prst="rect">
            <a:avLst/>
          </a:prstGeom>
          <a:noFill/>
        </p:spPr>
      </p:pic>
      <p:sp>
        <p:nvSpPr>
          <p:cNvPr id="552962" name="AutoShape 2"/>
          <p:cNvSpPr>
            <a:spLocks noGrp="1" noChangeArrowheads="1"/>
          </p:cNvSpPr>
          <p:nvPr>
            <p:ph type="title"/>
          </p:nvPr>
        </p:nvSpPr>
        <p:spPr>
          <a:xfrm>
            <a:off x="1828800" y="76200"/>
            <a:ext cx="3048000" cy="1524000"/>
          </a:xfrm>
        </p:spPr>
        <p:txBody>
          <a:bodyPr/>
          <a:lstStyle/>
          <a:p>
            <a:r>
              <a:rPr lang="en-US"/>
              <a:t>Columbia</a:t>
            </a:r>
            <a:br>
              <a:rPr lang="en-US"/>
            </a:br>
            <a:r>
              <a:rPr lang="en-US"/>
              <a:t>River </a:t>
            </a:r>
            <a:br>
              <a:rPr lang="en-US"/>
            </a:br>
            <a:r>
              <a:rPr lang="en-US"/>
              <a:t>System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988841"/>
            <a:ext cx="2664296" cy="1395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4000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84163"/>
            <a:ext cx="7559675" cy="1057275"/>
          </a:xfrm>
        </p:spPr>
        <p:txBody>
          <a:bodyPr/>
          <a:lstStyle/>
          <a:p>
            <a:pPr algn="ctr"/>
            <a:r>
              <a:rPr lang="en-US" sz="2800"/>
              <a:t>SCE</a:t>
            </a:r>
            <a:r>
              <a:rPr lang="en-US" sz="2800" i="1"/>
              <a:t> Vista</a:t>
            </a:r>
            <a:r>
              <a:rPr lang="en-US" sz="2800"/>
              <a:t/>
            </a:r>
            <a:br>
              <a:rPr lang="en-US" sz="2800"/>
            </a:br>
            <a:r>
              <a:rPr lang="en-US" sz="2800"/>
              <a:t> Big Creek Hydro System Representation</a:t>
            </a:r>
          </a:p>
        </p:txBody>
      </p:sp>
      <p:pic>
        <p:nvPicPr>
          <p:cNvPr id="38093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344863" y="1268413"/>
            <a:ext cx="3981450" cy="5300662"/>
          </a:xfrm>
          <a:noFill/>
          <a:ln/>
        </p:spPr>
      </p:pic>
      <p:pic>
        <p:nvPicPr>
          <p:cNvPr id="4" name="Picture 4" descr="big cree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556792"/>
            <a:ext cx="2512711" cy="341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1412776"/>
            <a:ext cx="1610621" cy="1853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IMG_414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4581128"/>
            <a:ext cx="1537229" cy="115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412776"/>
            <a:ext cx="3528392" cy="2232248"/>
          </a:xfrm>
        </p:spPr>
        <p:txBody>
          <a:bodyPr/>
          <a:lstStyle/>
          <a:p>
            <a:pPr eaLnBrk="1" hangingPunct="1"/>
            <a:r>
              <a:rPr lang="fr-CA" sz="3200" dirty="0" err="1" smtClean="0"/>
              <a:t>Generation</a:t>
            </a:r>
            <a:r>
              <a:rPr lang="fr-CA" sz="3200" dirty="0" smtClean="0"/>
              <a:t> Resource</a:t>
            </a:r>
            <a:br>
              <a:rPr lang="fr-CA" sz="3200" dirty="0" smtClean="0"/>
            </a:br>
            <a:r>
              <a:rPr lang="fr-CA" sz="3200" dirty="0" smtClean="0"/>
              <a:t>(</a:t>
            </a:r>
            <a:r>
              <a:rPr lang="fr-CA" sz="3200" dirty="0" err="1" smtClean="0"/>
              <a:t>Hydraulic</a:t>
            </a:r>
            <a:r>
              <a:rPr lang="fr-CA" sz="3200" dirty="0" smtClean="0"/>
              <a:t> flow to Electric MW)</a:t>
            </a:r>
            <a:endParaRPr lang="en-US" sz="3200" dirty="0" smtClean="0"/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533400"/>
            <a:ext cx="44069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20040"/>
            <a:ext cx="3297560" cy="2604904"/>
          </a:xfrm>
        </p:spPr>
        <p:txBody>
          <a:bodyPr/>
          <a:lstStyle/>
          <a:p>
            <a:pPr eaLnBrk="1" hangingPunct="1"/>
            <a:r>
              <a:rPr lang="fr-CA" dirty="0" err="1" smtClean="0"/>
              <a:t>Controlled</a:t>
            </a:r>
            <a:r>
              <a:rPr lang="fr-CA" dirty="0" smtClean="0"/>
              <a:t> and </a:t>
            </a:r>
            <a:r>
              <a:rPr lang="fr-CA" dirty="0" err="1" smtClean="0"/>
              <a:t>Uncontrolled</a:t>
            </a:r>
            <a:r>
              <a:rPr lang="fr-CA" dirty="0" smtClean="0"/>
              <a:t> </a:t>
            </a:r>
            <a:r>
              <a:rPr lang="fr-CA" dirty="0" err="1" smtClean="0"/>
              <a:t>Spillways</a:t>
            </a:r>
            <a:endParaRPr lang="en-US" dirty="0" smtClean="0"/>
          </a:p>
        </p:txBody>
      </p:sp>
      <p:pic>
        <p:nvPicPr>
          <p:cNvPr id="25603" name="Picture 4" descr="Ouvrage_evacuatu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60649"/>
            <a:ext cx="4320480" cy="5584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AutoShape 2"/>
          <p:cNvSpPr>
            <a:spLocks noGrp="1" noChangeArrowheads="1"/>
          </p:cNvSpPr>
          <p:nvPr>
            <p:ph type="title"/>
          </p:nvPr>
        </p:nvSpPr>
        <p:spPr>
          <a:xfrm>
            <a:off x="1828800" y="60325"/>
            <a:ext cx="7315200" cy="731838"/>
          </a:xfrm>
          <a:noFill/>
        </p:spPr>
        <p:txBody>
          <a:bodyPr/>
          <a:lstStyle/>
          <a:p>
            <a:r>
              <a:rPr lang="en-US"/>
              <a:t>Rock Island Schematic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497138" y="2566988"/>
            <a:ext cx="1865312" cy="1271587"/>
            <a:chOff x="453" y="1707"/>
            <a:chExt cx="1468" cy="870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453" y="1707"/>
              <a:ext cx="265" cy="870"/>
              <a:chOff x="533" y="1512"/>
              <a:chExt cx="265" cy="870"/>
            </a:xfrm>
          </p:grpSpPr>
          <p:sp>
            <p:nvSpPr>
              <p:cNvPr id="556037" name="Line 5"/>
              <p:cNvSpPr>
                <a:spLocks noChangeShapeType="1"/>
              </p:cNvSpPr>
              <p:nvPr/>
            </p:nvSpPr>
            <p:spPr bwMode="auto">
              <a:xfrm>
                <a:off x="666" y="1512"/>
                <a:ext cx="0" cy="8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6038" name="Oval 6"/>
              <p:cNvSpPr>
                <a:spLocks noChangeArrowheads="1"/>
              </p:cNvSpPr>
              <p:nvPr/>
            </p:nvSpPr>
            <p:spPr bwMode="auto">
              <a:xfrm>
                <a:off x="594" y="1848"/>
                <a:ext cx="144" cy="16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6039" name="Text Box 7"/>
              <p:cNvSpPr txBox="1">
                <a:spLocks noChangeArrowheads="1"/>
              </p:cNvSpPr>
              <p:nvPr/>
            </p:nvSpPr>
            <p:spPr bwMode="auto">
              <a:xfrm rot="5400000">
                <a:off x="564" y="1806"/>
                <a:ext cx="203" cy="26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>
                    <a:latin typeface="CG Omega" pitchFamily="34" charset="0"/>
                  </a:rPr>
                  <a:t>8</a:t>
                </a: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624" y="1707"/>
              <a:ext cx="265" cy="870"/>
              <a:chOff x="532" y="1512"/>
              <a:chExt cx="265" cy="870"/>
            </a:xfrm>
          </p:grpSpPr>
          <p:sp>
            <p:nvSpPr>
              <p:cNvPr id="556041" name="Line 9"/>
              <p:cNvSpPr>
                <a:spLocks noChangeShapeType="1"/>
              </p:cNvSpPr>
              <p:nvPr/>
            </p:nvSpPr>
            <p:spPr bwMode="auto">
              <a:xfrm>
                <a:off x="666" y="1512"/>
                <a:ext cx="0" cy="8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6042" name="Oval 10"/>
              <p:cNvSpPr>
                <a:spLocks noChangeArrowheads="1"/>
              </p:cNvSpPr>
              <p:nvPr/>
            </p:nvSpPr>
            <p:spPr bwMode="auto">
              <a:xfrm>
                <a:off x="594" y="1848"/>
                <a:ext cx="144" cy="16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6043" name="Text Box 11"/>
              <p:cNvSpPr txBox="1">
                <a:spLocks noChangeArrowheads="1"/>
              </p:cNvSpPr>
              <p:nvPr/>
            </p:nvSpPr>
            <p:spPr bwMode="auto">
              <a:xfrm rot="5400000">
                <a:off x="563" y="1806"/>
                <a:ext cx="203" cy="26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>
                    <a:latin typeface="CG Omega" pitchFamily="34" charset="0"/>
                  </a:rPr>
                  <a:t>8</a:t>
                </a:r>
              </a:p>
            </p:txBody>
          </p:sp>
        </p:grp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795" y="1707"/>
              <a:ext cx="264" cy="870"/>
              <a:chOff x="531" y="1512"/>
              <a:chExt cx="264" cy="870"/>
            </a:xfrm>
          </p:grpSpPr>
          <p:sp>
            <p:nvSpPr>
              <p:cNvPr id="556045" name="Line 13"/>
              <p:cNvSpPr>
                <a:spLocks noChangeShapeType="1"/>
              </p:cNvSpPr>
              <p:nvPr/>
            </p:nvSpPr>
            <p:spPr bwMode="auto">
              <a:xfrm>
                <a:off x="666" y="1512"/>
                <a:ext cx="0" cy="8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6046" name="Oval 14"/>
              <p:cNvSpPr>
                <a:spLocks noChangeArrowheads="1"/>
              </p:cNvSpPr>
              <p:nvPr/>
            </p:nvSpPr>
            <p:spPr bwMode="auto">
              <a:xfrm>
                <a:off x="594" y="1848"/>
                <a:ext cx="144" cy="16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6047" name="Text Box 15"/>
              <p:cNvSpPr txBox="1">
                <a:spLocks noChangeArrowheads="1"/>
              </p:cNvSpPr>
              <p:nvPr/>
            </p:nvSpPr>
            <p:spPr bwMode="auto">
              <a:xfrm rot="5400000">
                <a:off x="561" y="1807"/>
                <a:ext cx="203" cy="26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>
                    <a:latin typeface="CG Omega" pitchFamily="34" charset="0"/>
                  </a:rPr>
                  <a:t>8</a:t>
                </a:r>
              </a:p>
            </p:txBody>
          </p:sp>
        </p:grpSp>
        <p:grpSp>
          <p:nvGrpSpPr>
            <p:cNvPr id="6" name="Group 16"/>
            <p:cNvGrpSpPr>
              <a:grpSpLocks/>
            </p:cNvGrpSpPr>
            <p:nvPr/>
          </p:nvGrpSpPr>
          <p:grpSpPr bwMode="auto">
            <a:xfrm>
              <a:off x="969" y="1707"/>
              <a:ext cx="265" cy="870"/>
              <a:chOff x="533" y="1512"/>
              <a:chExt cx="265" cy="870"/>
            </a:xfrm>
          </p:grpSpPr>
          <p:sp>
            <p:nvSpPr>
              <p:cNvPr id="556049" name="Line 17"/>
              <p:cNvSpPr>
                <a:spLocks noChangeShapeType="1"/>
              </p:cNvSpPr>
              <p:nvPr/>
            </p:nvSpPr>
            <p:spPr bwMode="auto">
              <a:xfrm>
                <a:off x="666" y="1512"/>
                <a:ext cx="0" cy="8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6050" name="Oval 18"/>
              <p:cNvSpPr>
                <a:spLocks noChangeArrowheads="1"/>
              </p:cNvSpPr>
              <p:nvPr/>
            </p:nvSpPr>
            <p:spPr bwMode="auto">
              <a:xfrm>
                <a:off x="594" y="1848"/>
                <a:ext cx="144" cy="16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6051" name="Text Box 19"/>
              <p:cNvSpPr txBox="1">
                <a:spLocks noChangeArrowheads="1"/>
              </p:cNvSpPr>
              <p:nvPr/>
            </p:nvSpPr>
            <p:spPr bwMode="auto">
              <a:xfrm rot="5400000">
                <a:off x="564" y="1806"/>
                <a:ext cx="203" cy="26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>
                    <a:latin typeface="CG Omega" pitchFamily="34" charset="0"/>
                  </a:rPr>
                  <a:t>8</a:t>
                </a:r>
              </a:p>
            </p:txBody>
          </p:sp>
        </p:grpSp>
        <p:grpSp>
          <p:nvGrpSpPr>
            <p:cNvPr id="7" name="Group 20"/>
            <p:cNvGrpSpPr>
              <a:grpSpLocks/>
            </p:cNvGrpSpPr>
            <p:nvPr/>
          </p:nvGrpSpPr>
          <p:grpSpPr bwMode="auto">
            <a:xfrm>
              <a:off x="1656" y="1707"/>
              <a:ext cx="265" cy="870"/>
              <a:chOff x="534" y="1512"/>
              <a:chExt cx="265" cy="870"/>
            </a:xfrm>
          </p:grpSpPr>
          <p:sp>
            <p:nvSpPr>
              <p:cNvPr id="556053" name="Line 21"/>
              <p:cNvSpPr>
                <a:spLocks noChangeShapeType="1"/>
              </p:cNvSpPr>
              <p:nvPr/>
            </p:nvSpPr>
            <p:spPr bwMode="auto">
              <a:xfrm>
                <a:off x="666" y="1512"/>
                <a:ext cx="0" cy="8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6054" name="Oval 22"/>
              <p:cNvSpPr>
                <a:spLocks noChangeArrowheads="1"/>
              </p:cNvSpPr>
              <p:nvPr/>
            </p:nvSpPr>
            <p:spPr bwMode="auto">
              <a:xfrm>
                <a:off x="594" y="1848"/>
                <a:ext cx="144" cy="16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6055" name="Text Box 23"/>
              <p:cNvSpPr txBox="1">
                <a:spLocks noChangeArrowheads="1"/>
              </p:cNvSpPr>
              <p:nvPr/>
            </p:nvSpPr>
            <p:spPr bwMode="auto">
              <a:xfrm rot="5400000">
                <a:off x="565" y="1806"/>
                <a:ext cx="203" cy="26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>
                    <a:latin typeface="CG Omega" pitchFamily="34" charset="0"/>
                  </a:rPr>
                  <a:t>8</a:t>
                </a:r>
              </a:p>
            </p:txBody>
          </p:sp>
        </p:grpSp>
        <p:grpSp>
          <p:nvGrpSpPr>
            <p:cNvPr id="8" name="Group 24"/>
            <p:cNvGrpSpPr>
              <a:grpSpLocks/>
            </p:cNvGrpSpPr>
            <p:nvPr/>
          </p:nvGrpSpPr>
          <p:grpSpPr bwMode="auto">
            <a:xfrm>
              <a:off x="1141" y="1707"/>
              <a:ext cx="265" cy="870"/>
              <a:chOff x="534" y="1512"/>
              <a:chExt cx="265" cy="870"/>
            </a:xfrm>
          </p:grpSpPr>
          <p:sp>
            <p:nvSpPr>
              <p:cNvPr id="556057" name="Line 25"/>
              <p:cNvSpPr>
                <a:spLocks noChangeShapeType="1"/>
              </p:cNvSpPr>
              <p:nvPr/>
            </p:nvSpPr>
            <p:spPr bwMode="auto">
              <a:xfrm>
                <a:off x="666" y="1512"/>
                <a:ext cx="0" cy="8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6058" name="Oval 26"/>
              <p:cNvSpPr>
                <a:spLocks noChangeArrowheads="1"/>
              </p:cNvSpPr>
              <p:nvPr/>
            </p:nvSpPr>
            <p:spPr bwMode="auto">
              <a:xfrm>
                <a:off x="594" y="1848"/>
                <a:ext cx="144" cy="16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6059" name="Text Box 27"/>
              <p:cNvSpPr txBox="1">
                <a:spLocks noChangeArrowheads="1"/>
              </p:cNvSpPr>
              <p:nvPr/>
            </p:nvSpPr>
            <p:spPr bwMode="auto">
              <a:xfrm rot="5400000">
                <a:off x="565" y="1806"/>
                <a:ext cx="203" cy="26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>
                    <a:latin typeface="CG Omega" pitchFamily="34" charset="0"/>
                  </a:rPr>
                  <a:t>8</a:t>
                </a:r>
              </a:p>
            </p:txBody>
          </p:sp>
        </p:grpSp>
        <p:grpSp>
          <p:nvGrpSpPr>
            <p:cNvPr id="9" name="Group 28"/>
            <p:cNvGrpSpPr>
              <a:grpSpLocks/>
            </p:cNvGrpSpPr>
            <p:nvPr/>
          </p:nvGrpSpPr>
          <p:grpSpPr bwMode="auto">
            <a:xfrm>
              <a:off x="1312" y="1707"/>
              <a:ext cx="266" cy="870"/>
              <a:chOff x="533" y="1512"/>
              <a:chExt cx="266" cy="870"/>
            </a:xfrm>
          </p:grpSpPr>
          <p:sp>
            <p:nvSpPr>
              <p:cNvPr id="556061" name="Line 29"/>
              <p:cNvSpPr>
                <a:spLocks noChangeShapeType="1"/>
              </p:cNvSpPr>
              <p:nvPr/>
            </p:nvSpPr>
            <p:spPr bwMode="auto">
              <a:xfrm>
                <a:off x="666" y="1512"/>
                <a:ext cx="0" cy="8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6062" name="Oval 30"/>
              <p:cNvSpPr>
                <a:spLocks noChangeArrowheads="1"/>
              </p:cNvSpPr>
              <p:nvPr/>
            </p:nvSpPr>
            <p:spPr bwMode="auto">
              <a:xfrm>
                <a:off x="594" y="1848"/>
                <a:ext cx="144" cy="16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6063" name="Text Box 31"/>
              <p:cNvSpPr txBox="1">
                <a:spLocks noChangeArrowheads="1"/>
              </p:cNvSpPr>
              <p:nvPr/>
            </p:nvSpPr>
            <p:spPr bwMode="auto">
              <a:xfrm rot="5400000">
                <a:off x="564" y="1806"/>
                <a:ext cx="203" cy="26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>
                    <a:latin typeface="CG Omega" pitchFamily="34" charset="0"/>
                  </a:rPr>
                  <a:t>8</a:t>
                </a:r>
              </a:p>
            </p:txBody>
          </p:sp>
        </p:grpSp>
        <p:grpSp>
          <p:nvGrpSpPr>
            <p:cNvPr id="10" name="Group 32"/>
            <p:cNvGrpSpPr>
              <a:grpSpLocks/>
            </p:cNvGrpSpPr>
            <p:nvPr/>
          </p:nvGrpSpPr>
          <p:grpSpPr bwMode="auto">
            <a:xfrm>
              <a:off x="1485" y="1707"/>
              <a:ext cx="265" cy="870"/>
              <a:chOff x="534" y="1512"/>
              <a:chExt cx="265" cy="870"/>
            </a:xfrm>
          </p:grpSpPr>
          <p:sp>
            <p:nvSpPr>
              <p:cNvPr id="556065" name="Line 33"/>
              <p:cNvSpPr>
                <a:spLocks noChangeShapeType="1"/>
              </p:cNvSpPr>
              <p:nvPr/>
            </p:nvSpPr>
            <p:spPr bwMode="auto">
              <a:xfrm>
                <a:off x="666" y="1512"/>
                <a:ext cx="0" cy="8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6066" name="Oval 34"/>
              <p:cNvSpPr>
                <a:spLocks noChangeArrowheads="1"/>
              </p:cNvSpPr>
              <p:nvPr/>
            </p:nvSpPr>
            <p:spPr bwMode="auto">
              <a:xfrm>
                <a:off x="594" y="1848"/>
                <a:ext cx="144" cy="16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6067" name="Text Box 35"/>
              <p:cNvSpPr txBox="1">
                <a:spLocks noChangeArrowheads="1"/>
              </p:cNvSpPr>
              <p:nvPr/>
            </p:nvSpPr>
            <p:spPr bwMode="auto">
              <a:xfrm rot="5400000">
                <a:off x="565" y="1806"/>
                <a:ext cx="203" cy="26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>
                    <a:latin typeface="CG Omega" pitchFamily="34" charset="0"/>
                  </a:rPr>
                  <a:t>8</a:t>
                </a:r>
              </a:p>
            </p:txBody>
          </p:sp>
        </p:grpSp>
      </p:grpSp>
      <p:grpSp>
        <p:nvGrpSpPr>
          <p:cNvPr id="11" name="Group 36"/>
          <p:cNvGrpSpPr>
            <a:grpSpLocks/>
          </p:cNvGrpSpPr>
          <p:nvPr/>
        </p:nvGrpSpPr>
        <p:grpSpPr bwMode="auto">
          <a:xfrm>
            <a:off x="6221413" y="2566988"/>
            <a:ext cx="2292350" cy="1271587"/>
            <a:chOff x="3478" y="1823"/>
            <a:chExt cx="1802" cy="870"/>
          </a:xfrm>
        </p:grpSpPr>
        <p:grpSp>
          <p:nvGrpSpPr>
            <p:cNvPr id="12" name="Group 37"/>
            <p:cNvGrpSpPr>
              <a:grpSpLocks/>
            </p:cNvGrpSpPr>
            <p:nvPr/>
          </p:nvGrpSpPr>
          <p:grpSpPr bwMode="auto">
            <a:xfrm>
              <a:off x="3478" y="1823"/>
              <a:ext cx="265" cy="870"/>
              <a:chOff x="534" y="1512"/>
              <a:chExt cx="265" cy="870"/>
            </a:xfrm>
          </p:grpSpPr>
          <p:sp>
            <p:nvSpPr>
              <p:cNvPr id="556070" name="Line 38"/>
              <p:cNvSpPr>
                <a:spLocks noChangeShapeType="1"/>
              </p:cNvSpPr>
              <p:nvPr/>
            </p:nvSpPr>
            <p:spPr bwMode="auto">
              <a:xfrm>
                <a:off x="666" y="1512"/>
                <a:ext cx="0" cy="8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6071" name="Oval 39"/>
              <p:cNvSpPr>
                <a:spLocks noChangeArrowheads="1"/>
              </p:cNvSpPr>
              <p:nvPr/>
            </p:nvSpPr>
            <p:spPr bwMode="auto">
              <a:xfrm>
                <a:off x="594" y="1848"/>
                <a:ext cx="144" cy="16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6072" name="Text Box 40"/>
              <p:cNvSpPr txBox="1">
                <a:spLocks noChangeArrowheads="1"/>
              </p:cNvSpPr>
              <p:nvPr/>
            </p:nvSpPr>
            <p:spPr bwMode="auto">
              <a:xfrm rot="5400000">
                <a:off x="565" y="1806"/>
                <a:ext cx="203" cy="26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>
                    <a:latin typeface="CG Omega" pitchFamily="34" charset="0"/>
                  </a:rPr>
                  <a:t>8</a:t>
                </a:r>
              </a:p>
            </p:txBody>
          </p:sp>
        </p:grpSp>
        <p:grpSp>
          <p:nvGrpSpPr>
            <p:cNvPr id="13" name="Group 41"/>
            <p:cNvGrpSpPr>
              <a:grpSpLocks/>
            </p:cNvGrpSpPr>
            <p:nvPr/>
          </p:nvGrpSpPr>
          <p:grpSpPr bwMode="auto">
            <a:xfrm>
              <a:off x="3649" y="1823"/>
              <a:ext cx="265" cy="870"/>
              <a:chOff x="533" y="1512"/>
              <a:chExt cx="265" cy="870"/>
            </a:xfrm>
          </p:grpSpPr>
          <p:sp>
            <p:nvSpPr>
              <p:cNvPr id="556074" name="Line 42"/>
              <p:cNvSpPr>
                <a:spLocks noChangeShapeType="1"/>
              </p:cNvSpPr>
              <p:nvPr/>
            </p:nvSpPr>
            <p:spPr bwMode="auto">
              <a:xfrm>
                <a:off x="666" y="1512"/>
                <a:ext cx="0" cy="8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6075" name="Oval 43"/>
              <p:cNvSpPr>
                <a:spLocks noChangeArrowheads="1"/>
              </p:cNvSpPr>
              <p:nvPr/>
            </p:nvSpPr>
            <p:spPr bwMode="auto">
              <a:xfrm>
                <a:off x="594" y="1848"/>
                <a:ext cx="144" cy="16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6076" name="Text Box 44"/>
              <p:cNvSpPr txBox="1">
                <a:spLocks noChangeArrowheads="1"/>
              </p:cNvSpPr>
              <p:nvPr/>
            </p:nvSpPr>
            <p:spPr bwMode="auto">
              <a:xfrm rot="5400000">
                <a:off x="564" y="1806"/>
                <a:ext cx="203" cy="26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>
                    <a:latin typeface="CG Omega" pitchFamily="34" charset="0"/>
                  </a:rPr>
                  <a:t>8</a:t>
                </a:r>
              </a:p>
            </p:txBody>
          </p:sp>
        </p:grpSp>
        <p:grpSp>
          <p:nvGrpSpPr>
            <p:cNvPr id="14" name="Group 45"/>
            <p:cNvGrpSpPr>
              <a:grpSpLocks/>
            </p:cNvGrpSpPr>
            <p:nvPr/>
          </p:nvGrpSpPr>
          <p:grpSpPr bwMode="auto">
            <a:xfrm>
              <a:off x="3823" y="1823"/>
              <a:ext cx="265" cy="870"/>
              <a:chOff x="535" y="1512"/>
              <a:chExt cx="265" cy="870"/>
            </a:xfrm>
          </p:grpSpPr>
          <p:sp>
            <p:nvSpPr>
              <p:cNvPr id="556078" name="Line 46"/>
              <p:cNvSpPr>
                <a:spLocks noChangeShapeType="1"/>
              </p:cNvSpPr>
              <p:nvPr/>
            </p:nvSpPr>
            <p:spPr bwMode="auto">
              <a:xfrm>
                <a:off x="666" y="1512"/>
                <a:ext cx="0" cy="8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6079" name="Oval 47"/>
              <p:cNvSpPr>
                <a:spLocks noChangeArrowheads="1"/>
              </p:cNvSpPr>
              <p:nvPr/>
            </p:nvSpPr>
            <p:spPr bwMode="auto">
              <a:xfrm>
                <a:off x="594" y="1848"/>
                <a:ext cx="144" cy="16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6080" name="Text Box 48"/>
              <p:cNvSpPr txBox="1">
                <a:spLocks noChangeArrowheads="1"/>
              </p:cNvSpPr>
              <p:nvPr/>
            </p:nvSpPr>
            <p:spPr bwMode="auto">
              <a:xfrm rot="5400000">
                <a:off x="566" y="1806"/>
                <a:ext cx="203" cy="26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>
                    <a:latin typeface="CG Omega" pitchFamily="34" charset="0"/>
                  </a:rPr>
                  <a:t>8</a:t>
                </a:r>
              </a:p>
            </p:txBody>
          </p:sp>
        </p:grpSp>
        <p:grpSp>
          <p:nvGrpSpPr>
            <p:cNvPr id="15" name="Group 49"/>
            <p:cNvGrpSpPr>
              <a:grpSpLocks/>
            </p:cNvGrpSpPr>
            <p:nvPr/>
          </p:nvGrpSpPr>
          <p:grpSpPr bwMode="auto">
            <a:xfrm>
              <a:off x="3995" y="1823"/>
              <a:ext cx="263" cy="870"/>
              <a:chOff x="535" y="1512"/>
              <a:chExt cx="263" cy="870"/>
            </a:xfrm>
          </p:grpSpPr>
          <p:sp>
            <p:nvSpPr>
              <p:cNvPr id="556082" name="Line 50"/>
              <p:cNvSpPr>
                <a:spLocks noChangeShapeType="1"/>
              </p:cNvSpPr>
              <p:nvPr/>
            </p:nvSpPr>
            <p:spPr bwMode="auto">
              <a:xfrm>
                <a:off x="666" y="1512"/>
                <a:ext cx="0" cy="8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6083" name="Oval 51"/>
              <p:cNvSpPr>
                <a:spLocks noChangeArrowheads="1"/>
              </p:cNvSpPr>
              <p:nvPr/>
            </p:nvSpPr>
            <p:spPr bwMode="auto">
              <a:xfrm>
                <a:off x="594" y="1848"/>
                <a:ext cx="144" cy="16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6084" name="Text Box 52"/>
              <p:cNvSpPr txBox="1">
                <a:spLocks noChangeArrowheads="1"/>
              </p:cNvSpPr>
              <p:nvPr/>
            </p:nvSpPr>
            <p:spPr bwMode="auto">
              <a:xfrm rot="5400000">
                <a:off x="565" y="1807"/>
                <a:ext cx="203" cy="26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>
                    <a:latin typeface="CG Omega" pitchFamily="34" charset="0"/>
                  </a:rPr>
                  <a:t>8</a:t>
                </a:r>
              </a:p>
            </p:txBody>
          </p:sp>
        </p:grpSp>
        <p:grpSp>
          <p:nvGrpSpPr>
            <p:cNvPr id="16" name="Group 53"/>
            <p:cNvGrpSpPr>
              <a:grpSpLocks/>
            </p:cNvGrpSpPr>
            <p:nvPr/>
          </p:nvGrpSpPr>
          <p:grpSpPr bwMode="auto">
            <a:xfrm>
              <a:off x="4679" y="1823"/>
              <a:ext cx="265" cy="870"/>
              <a:chOff x="533" y="1512"/>
              <a:chExt cx="265" cy="870"/>
            </a:xfrm>
          </p:grpSpPr>
          <p:sp>
            <p:nvSpPr>
              <p:cNvPr id="556086" name="Line 54"/>
              <p:cNvSpPr>
                <a:spLocks noChangeShapeType="1"/>
              </p:cNvSpPr>
              <p:nvPr/>
            </p:nvSpPr>
            <p:spPr bwMode="auto">
              <a:xfrm>
                <a:off x="666" y="1512"/>
                <a:ext cx="0" cy="8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6087" name="Oval 55"/>
              <p:cNvSpPr>
                <a:spLocks noChangeArrowheads="1"/>
              </p:cNvSpPr>
              <p:nvPr/>
            </p:nvSpPr>
            <p:spPr bwMode="auto">
              <a:xfrm>
                <a:off x="594" y="1848"/>
                <a:ext cx="144" cy="16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6088" name="Text Box 56"/>
              <p:cNvSpPr txBox="1">
                <a:spLocks noChangeArrowheads="1"/>
              </p:cNvSpPr>
              <p:nvPr/>
            </p:nvSpPr>
            <p:spPr bwMode="auto">
              <a:xfrm rot="5400000">
                <a:off x="564" y="1806"/>
                <a:ext cx="203" cy="26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>
                    <a:latin typeface="CG Omega" pitchFamily="34" charset="0"/>
                  </a:rPr>
                  <a:t>8</a:t>
                </a:r>
              </a:p>
            </p:txBody>
          </p:sp>
        </p:grpSp>
        <p:grpSp>
          <p:nvGrpSpPr>
            <p:cNvPr id="17" name="Group 57"/>
            <p:cNvGrpSpPr>
              <a:grpSpLocks/>
            </p:cNvGrpSpPr>
            <p:nvPr/>
          </p:nvGrpSpPr>
          <p:grpSpPr bwMode="auto">
            <a:xfrm>
              <a:off x="4166" y="1823"/>
              <a:ext cx="263" cy="870"/>
              <a:chOff x="535" y="1512"/>
              <a:chExt cx="263" cy="870"/>
            </a:xfrm>
          </p:grpSpPr>
          <p:sp>
            <p:nvSpPr>
              <p:cNvPr id="556090" name="Line 58"/>
              <p:cNvSpPr>
                <a:spLocks noChangeShapeType="1"/>
              </p:cNvSpPr>
              <p:nvPr/>
            </p:nvSpPr>
            <p:spPr bwMode="auto">
              <a:xfrm>
                <a:off x="666" y="1512"/>
                <a:ext cx="0" cy="8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6091" name="Oval 59"/>
              <p:cNvSpPr>
                <a:spLocks noChangeArrowheads="1"/>
              </p:cNvSpPr>
              <p:nvPr/>
            </p:nvSpPr>
            <p:spPr bwMode="auto">
              <a:xfrm>
                <a:off x="594" y="1848"/>
                <a:ext cx="144" cy="16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6092" name="Text Box 60"/>
              <p:cNvSpPr txBox="1">
                <a:spLocks noChangeArrowheads="1"/>
              </p:cNvSpPr>
              <p:nvPr/>
            </p:nvSpPr>
            <p:spPr bwMode="auto">
              <a:xfrm rot="5400000">
                <a:off x="565" y="1807"/>
                <a:ext cx="203" cy="26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>
                    <a:latin typeface="CG Omega" pitchFamily="34" charset="0"/>
                  </a:rPr>
                  <a:t>8</a:t>
                </a:r>
              </a:p>
            </p:txBody>
          </p:sp>
        </p:grpSp>
        <p:grpSp>
          <p:nvGrpSpPr>
            <p:cNvPr id="18" name="Group 61"/>
            <p:cNvGrpSpPr>
              <a:grpSpLocks/>
            </p:cNvGrpSpPr>
            <p:nvPr/>
          </p:nvGrpSpPr>
          <p:grpSpPr bwMode="auto">
            <a:xfrm>
              <a:off x="4336" y="1823"/>
              <a:ext cx="265" cy="870"/>
              <a:chOff x="533" y="1512"/>
              <a:chExt cx="265" cy="870"/>
            </a:xfrm>
          </p:grpSpPr>
          <p:sp>
            <p:nvSpPr>
              <p:cNvPr id="556094" name="Line 62"/>
              <p:cNvSpPr>
                <a:spLocks noChangeShapeType="1"/>
              </p:cNvSpPr>
              <p:nvPr/>
            </p:nvSpPr>
            <p:spPr bwMode="auto">
              <a:xfrm>
                <a:off x="666" y="1512"/>
                <a:ext cx="0" cy="8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6095" name="Oval 63"/>
              <p:cNvSpPr>
                <a:spLocks noChangeArrowheads="1"/>
              </p:cNvSpPr>
              <p:nvPr/>
            </p:nvSpPr>
            <p:spPr bwMode="auto">
              <a:xfrm>
                <a:off x="594" y="1848"/>
                <a:ext cx="144" cy="16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6096" name="Text Box 64"/>
              <p:cNvSpPr txBox="1">
                <a:spLocks noChangeArrowheads="1"/>
              </p:cNvSpPr>
              <p:nvPr/>
            </p:nvSpPr>
            <p:spPr bwMode="auto">
              <a:xfrm rot="5400000">
                <a:off x="564" y="1806"/>
                <a:ext cx="203" cy="26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>
                    <a:latin typeface="CG Omega" pitchFamily="34" charset="0"/>
                  </a:rPr>
                  <a:t>8</a:t>
                </a:r>
              </a:p>
            </p:txBody>
          </p:sp>
        </p:grpSp>
        <p:grpSp>
          <p:nvGrpSpPr>
            <p:cNvPr id="19" name="Group 65"/>
            <p:cNvGrpSpPr>
              <a:grpSpLocks/>
            </p:cNvGrpSpPr>
            <p:nvPr/>
          </p:nvGrpSpPr>
          <p:grpSpPr bwMode="auto">
            <a:xfrm>
              <a:off x="4508" y="1823"/>
              <a:ext cx="265" cy="870"/>
              <a:chOff x="533" y="1512"/>
              <a:chExt cx="265" cy="870"/>
            </a:xfrm>
          </p:grpSpPr>
          <p:sp>
            <p:nvSpPr>
              <p:cNvPr id="556098" name="Line 66"/>
              <p:cNvSpPr>
                <a:spLocks noChangeShapeType="1"/>
              </p:cNvSpPr>
              <p:nvPr/>
            </p:nvSpPr>
            <p:spPr bwMode="auto">
              <a:xfrm>
                <a:off x="666" y="1512"/>
                <a:ext cx="0" cy="8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6099" name="Oval 67"/>
              <p:cNvSpPr>
                <a:spLocks noChangeArrowheads="1"/>
              </p:cNvSpPr>
              <p:nvPr/>
            </p:nvSpPr>
            <p:spPr bwMode="auto">
              <a:xfrm>
                <a:off x="594" y="1848"/>
                <a:ext cx="144" cy="16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6100" name="Text Box 68"/>
              <p:cNvSpPr txBox="1">
                <a:spLocks noChangeArrowheads="1"/>
              </p:cNvSpPr>
              <p:nvPr/>
            </p:nvSpPr>
            <p:spPr bwMode="auto">
              <a:xfrm rot="5400000">
                <a:off x="564" y="1806"/>
                <a:ext cx="203" cy="26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>
                    <a:latin typeface="CG Omega" pitchFamily="34" charset="0"/>
                  </a:rPr>
                  <a:t>8</a:t>
                </a:r>
              </a:p>
            </p:txBody>
          </p:sp>
        </p:grpSp>
        <p:grpSp>
          <p:nvGrpSpPr>
            <p:cNvPr id="20" name="Group 69"/>
            <p:cNvGrpSpPr>
              <a:grpSpLocks/>
            </p:cNvGrpSpPr>
            <p:nvPr/>
          </p:nvGrpSpPr>
          <p:grpSpPr bwMode="auto">
            <a:xfrm>
              <a:off x="5015" y="1823"/>
              <a:ext cx="265" cy="870"/>
              <a:chOff x="533" y="1512"/>
              <a:chExt cx="265" cy="870"/>
            </a:xfrm>
          </p:grpSpPr>
          <p:sp>
            <p:nvSpPr>
              <p:cNvPr id="556102" name="Line 70"/>
              <p:cNvSpPr>
                <a:spLocks noChangeShapeType="1"/>
              </p:cNvSpPr>
              <p:nvPr/>
            </p:nvSpPr>
            <p:spPr bwMode="auto">
              <a:xfrm>
                <a:off x="666" y="1512"/>
                <a:ext cx="0" cy="8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6103" name="Oval 71"/>
              <p:cNvSpPr>
                <a:spLocks noChangeArrowheads="1"/>
              </p:cNvSpPr>
              <p:nvPr/>
            </p:nvSpPr>
            <p:spPr bwMode="auto">
              <a:xfrm>
                <a:off x="594" y="1848"/>
                <a:ext cx="144" cy="16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6104" name="Text Box 72"/>
              <p:cNvSpPr txBox="1">
                <a:spLocks noChangeArrowheads="1"/>
              </p:cNvSpPr>
              <p:nvPr/>
            </p:nvSpPr>
            <p:spPr bwMode="auto">
              <a:xfrm rot="5400000">
                <a:off x="564" y="1806"/>
                <a:ext cx="203" cy="26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>
                    <a:latin typeface="CG Omega" pitchFamily="34" charset="0"/>
                  </a:rPr>
                  <a:t>8</a:t>
                </a:r>
              </a:p>
            </p:txBody>
          </p:sp>
        </p:grpSp>
        <p:grpSp>
          <p:nvGrpSpPr>
            <p:cNvPr id="21" name="Group 73"/>
            <p:cNvGrpSpPr>
              <a:grpSpLocks/>
            </p:cNvGrpSpPr>
            <p:nvPr/>
          </p:nvGrpSpPr>
          <p:grpSpPr bwMode="auto">
            <a:xfrm>
              <a:off x="4844" y="1823"/>
              <a:ext cx="265" cy="870"/>
              <a:chOff x="533" y="1512"/>
              <a:chExt cx="265" cy="870"/>
            </a:xfrm>
          </p:grpSpPr>
          <p:sp>
            <p:nvSpPr>
              <p:cNvPr id="556106" name="Line 74"/>
              <p:cNvSpPr>
                <a:spLocks noChangeShapeType="1"/>
              </p:cNvSpPr>
              <p:nvPr/>
            </p:nvSpPr>
            <p:spPr bwMode="auto">
              <a:xfrm>
                <a:off x="666" y="1512"/>
                <a:ext cx="0" cy="8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6107" name="Oval 75"/>
              <p:cNvSpPr>
                <a:spLocks noChangeArrowheads="1"/>
              </p:cNvSpPr>
              <p:nvPr/>
            </p:nvSpPr>
            <p:spPr bwMode="auto">
              <a:xfrm>
                <a:off x="594" y="1848"/>
                <a:ext cx="144" cy="16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6108" name="Text Box 76"/>
              <p:cNvSpPr txBox="1">
                <a:spLocks noChangeArrowheads="1"/>
              </p:cNvSpPr>
              <p:nvPr/>
            </p:nvSpPr>
            <p:spPr bwMode="auto">
              <a:xfrm rot="5400000">
                <a:off x="564" y="1806"/>
                <a:ext cx="203" cy="26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>
                    <a:latin typeface="CG Omega" pitchFamily="34" charset="0"/>
                  </a:rPr>
                  <a:t>8</a:t>
                </a:r>
              </a:p>
            </p:txBody>
          </p:sp>
        </p:grpSp>
      </p:grpSp>
      <p:sp>
        <p:nvSpPr>
          <p:cNvPr id="556109" name="Rectangle 77"/>
          <p:cNvSpPr>
            <a:spLocks noChangeArrowheads="1"/>
          </p:cNvSpPr>
          <p:nvPr/>
        </p:nvSpPr>
        <p:spPr bwMode="auto">
          <a:xfrm>
            <a:off x="1981200" y="1600200"/>
            <a:ext cx="7067550" cy="108743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 sz="2400">
              <a:latin typeface="CG Omega" pitchFamily="34" charset="0"/>
            </a:endParaRPr>
          </a:p>
        </p:txBody>
      </p:sp>
      <p:sp>
        <p:nvSpPr>
          <p:cNvPr id="556110" name="Line 78"/>
          <p:cNvSpPr>
            <a:spLocks noChangeShapeType="1"/>
          </p:cNvSpPr>
          <p:nvPr/>
        </p:nvSpPr>
        <p:spPr bwMode="auto">
          <a:xfrm>
            <a:off x="3751263" y="4687888"/>
            <a:ext cx="1489075" cy="12557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" name="Group 79"/>
          <p:cNvGrpSpPr>
            <a:grpSpLocks/>
          </p:cNvGrpSpPr>
          <p:nvPr/>
        </p:nvGrpSpPr>
        <p:grpSpPr bwMode="auto">
          <a:xfrm>
            <a:off x="2665413" y="3838575"/>
            <a:ext cx="1533525" cy="849313"/>
            <a:chOff x="672" y="2683"/>
            <a:chExt cx="1206" cy="581"/>
          </a:xfrm>
        </p:grpSpPr>
        <p:sp>
          <p:nvSpPr>
            <p:cNvPr id="556112" name="Line 80"/>
            <p:cNvSpPr>
              <a:spLocks noChangeShapeType="1"/>
            </p:cNvSpPr>
            <p:nvPr/>
          </p:nvSpPr>
          <p:spPr bwMode="auto">
            <a:xfrm>
              <a:off x="672" y="2688"/>
              <a:ext cx="864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6113" name="Line 81"/>
            <p:cNvSpPr>
              <a:spLocks noChangeShapeType="1"/>
            </p:cNvSpPr>
            <p:nvPr/>
          </p:nvSpPr>
          <p:spPr bwMode="auto">
            <a:xfrm>
              <a:off x="1020" y="2683"/>
              <a:ext cx="516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6114" name="Line 82"/>
            <p:cNvSpPr>
              <a:spLocks noChangeShapeType="1"/>
            </p:cNvSpPr>
            <p:nvPr/>
          </p:nvSpPr>
          <p:spPr bwMode="auto">
            <a:xfrm>
              <a:off x="864" y="2688"/>
              <a:ext cx="672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6115" name="Line 83"/>
            <p:cNvSpPr>
              <a:spLocks noChangeShapeType="1"/>
            </p:cNvSpPr>
            <p:nvPr/>
          </p:nvSpPr>
          <p:spPr bwMode="auto">
            <a:xfrm>
              <a:off x="1536" y="2683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6116" name="Line 84"/>
            <p:cNvSpPr>
              <a:spLocks noChangeShapeType="1"/>
            </p:cNvSpPr>
            <p:nvPr/>
          </p:nvSpPr>
          <p:spPr bwMode="auto">
            <a:xfrm>
              <a:off x="1368" y="2688"/>
              <a:ext cx="168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6117" name="Line 85"/>
            <p:cNvSpPr>
              <a:spLocks noChangeShapeType="1"/>
            </p:cNvSpPr>
            <p:nvPr/>
          </p:nvSpPr>
          <p:spPr bwMode="auto">
            <a:xfrm>
              <a:off x="1198" y="2688"/>
              <a:ext cx="338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6118" name="Line 86"/>
            <p:cNvSpPr>
              <a:spLocks noChangeShapeType="1"/>
            </p:cNvSpPr>
            <p:nvPr/>
          </p:nvSpPr>
          <p:spPr bwMode="auto">
            <a:xfrm flipH="1">
              <a:off x="1536" y="2688"/>
              <a:ext cx="177" cy="5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6119" name="Line 87"/>
            <p:cNvSpPr>
              <a:spLocks noChangeShapeType="1"/>
            </p:cNvSpPr>
            <p:nvPr/>
          </p:nvSpPr>
          <p:spPr bwMode="auto">
            <a:xfrm flipH="1">
              <a:off x="1536" y="2688"/>
              <a:ext cx="342" cy="5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6120" name="Line 88"/>
          <p:cNvSpPr>
            <a:spLocks noChangeShapeType="1"/>
          </p:cNvSpPr>
          <p:nvPr/>
        </p:nvSpPr>
        <p:spPr bwMode="auto">
          <a:xfrm flipH="1">
            <a:off x="6824663" y="3846513"/>
            <a:ext cx="1093787" cy="841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6121" name="Line 89"/>
          <p:cNvSpPr>
            <a:spLocks noChangeShapeType="1"/>
          </p:cNvSpPr>
          <p:nvPr/>
        </p:nvSpPr>
        <p:spPr bwMode="auto">
          <a:xfrm flipH="1">
            <a:off x="6824663" y="3838575"/>
            <a:ext cx="657225" cy="841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6122" name="Line 90"/>
          <p:cNvSpPr>
            <a:spLocks noChangeShapeType="1"/>
          </p:cNvSpPr>
          <p:nvPr/>
        </p:nvSpPr>
        <p:spPr bwMode="auto">
          <a:xfrm flipH="1">
            <a:off x="6824663" y="3838575"/>
            <a:ext cx="876300" cy="8493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6123" name="Line 91"/>
          <p:cNvSpPr>
            <a:spLocks noChangeShapeType="1"/>
          </p:cNvSpPr>
          <p:nvPr/>
        </p:nvSpPr>
        <p:spPr bwMode="auto">
          <a:xfrm flipH="1">
            <a:off x="6824663" y="3838575"/>
            <a:ext cx="0" cy="841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6124" name="Line 92"/>
          <p:cNvSpPr>
            <a:spLocks noChangeShapeType="1"/>
          </p:cNvSpPr>
          <p:nvPr/>
        </p:nvSpPr>
        <p:spPr bwMode="auto">
          <a:xfrm flipH="1">
            <a:off x="6824663" y="3846513"/>
            <a:ext cx="214312" cy="841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6125" name="Line 93"/>
          <p:cNvSpPr>
            <a:spLocks noChangeShapeType="1"/>
          </p:cNvSpPr>
          <p:nvPr/>
        </p:nvSpPr>
        <p:spPr bwMode="auto">
          <a:xfrm flipH="1">
            <a:off x="6824663" y="3846513"/>
            <a:ext cx="430212" cy="841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6126" name="Line 94"/>
          <p:cNvSpPr>
            <a:spLocks noChangeShapeType="1"/>
          </p:cNvSpPr>
          <p:nvPr/>
        </p:nvSpPr>
        <p:spPr bwMode="auto">
          <a:xfrm>
            <a:off x="6600825" y="3846513"/>
            <a:ext cx="223838" cy="833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6127" name="Line 95"/>
          <p:cNvSpPr>
            <a:spLocks noChangeShapeType="1"/>
          </p:cNvSpPr>
          <p:nvPr/>
        </p:nvSpPr>
        <p:spPr bwMode="auto">
          <a:xfrm>
            <a:off x="6389688" y="3846513"/>
            <a:ext cx="434975" cy="833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6128" name="Line 96"/>
          <p:cNvSpPr>
            <a:spLocks noChangeShapeType="1"/>
          </p:cNvSpPr>
          <p:nvPr/>
        </p:nvSpPr>
        <p:spPr bwMode="auto">
          <a:xfrm flipH="1">
            <a:off x="6827838" y="3838575"/>
            <a:ext cx="1301750" cy="841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6129" name="Line 97"/>
          <p:cNvSpPr>
            <a:spLocks noChangeShapeType="1"/>
          </p:cNvSpPr>
          <p:nvPr/>
        </p:nvSpPr>
        <p:spPr bwMode="auto">
          <a:xfrm flipH="1">
            <a:off x="6827838" y="3838575"/>
            <a:ext cx="1519237" cy="841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6130" name="Line 98"/>
          <p:cNvSpPr>
            <a:spLocks noChangeShapeType="1"/>
          </p:cNvSpPr>
          <p:nvPr/>
        </p:nvSpPr>
        <p:spPr bwMode="auto">
          <a:xfrm flipH="1">
            <a:off x="5240338" y="4679950"/>
            <a:ext cx="1587500" cy="1263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6131" name="Freeform 99"/>
          <p:cNvSpPr>
            <a:spLocks/>
          </p:cNvSpPr>
          <p:nvPr/>
        </p:nvSpPr>
        <p:spPr bwMode="auto">
          <a:xfrm flipH="1">
            <a:off x="6865938" y="2652713"/>
            <a:ext cx="1954212" cy="19653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8" y="1056"/>
              </a:cxn>
              <a:cxn ang="0">
                <a:pos x="1296" y="1392"/>
              </a:cxn>
            </a:cxnLst>
            <a:rect l="0" t="0" r="r" b="b"/>
            <a:pathLst>
              <a:path w="1296" h="1392">
                <a:moveTo>
                  <a:pt x="0" y="0"/>
                </a:moveTo>
                <a:cubicBezTo>
                  <a:pt x="36" y="412"/>
                  <a:pt x="72" y="824"/>
                  <a:pt x="288" y="1056"/>
                </a:cubicBezTo>
                <a:cubicBezTo>
                  <a:pt x="504" y="1288"/>
                  <a:pt x="1128" y="1344"/>
                  <a:pt x="1296" y="1392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6132" name="Freeform 100"/>
          <p:cNvSpPr>
            <a:spLocks/>
          </p:cNvSpPr>
          <p:nvPr/>
        </p:nvSpPr>
        <p:spPr bwMode="auto">
          <a:xfrm>
            <a:off x="2054225" y="2652713"/>
            <a:ext cx="1709738" cy="2035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8" y="1056"/>
              </a:cxn>
              <a:cxn ang="0">
                <a:pos x="1296" y="1392"/>
              </a:cxn>
            </a:cxnLst>
            <a:rect l="0" t="0" r="r" b="b"/>
            <a:pathLst>
              <a:path w="1296" h="1392">
                <a:moveTo>
                  <a:pt x="0" y="0"/>
                </a:moveTo>
                <a:cubicBezTo>
                  <a:pt x="36" y="412"/>
                  <a:pt x="72" y="824"/>
                  <a:pt x="288" y="1056"/>
                </a:cubicBezTo>
                <a:cubicBezTo>
                  <a:pt x="504" y="1288"/>
                  <a:pt x="1128" y="1344"/>
                  <a:pt x="1296" y="1392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6133" name="AutoShape 101"/>
          <p:cNvSpPr>
            <a:spLocks noChangeArrowheads="1"/>
          </p:cNvSpPr>
          <p:nvPr/>
        </p:nvSpPr>
        <p:spPr bwMode="auto">
          <a:xfrm>
            <a:off x="5033963" y="2652713"/>
            <a:ext cx="366712" cy="3290887"/>
          </a:xfrm>
          <a:prstGeom prst="downArrow">
            <a:avLst>
              <a:gd name="adj1" fmla="val 50000"/>
              <a:gd name="adj2" fmla="val 224351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6134" name="Oval 102"/>
          <p:cNvSpPr>
            <a:spLocks noChangeArrowheads="1"/>
          </p:cNvSpPr>
          <p:nvPr/>
        </p:nvSpPr>
        <p:spPr bwMode="auto">
          <a:xfrm>
            <a:off x="2347913" y="4056063"/>
            <a:ext cx="269875" cy="35083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>
                <a:latin typeface="CG Omega" pitchFamily="34" charset="0"/>
              </a:rPr>
              <a:t>F</a:t>
            </a:r>
          </a:p>
        </p:txBody>
      </p:sp>
      <p:sp>
        <p:nvSpPr>
          <p:cNvPr id="556135" name="Oval 103"/>
          <p:cNvSpPr>
            <a:spLocks noChangeArrowheads="1"/>
          </p:cNvSpPr>
          <p:nvPr/>
        </p:nvSpPr>
        <p:spPr bwMode="auto">
          <a:xfrm>
            <a:off x="8169275" y="4056063"/>
            <a:ext cx="268288" cy="35083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>
                <a:latin typeface="CG Omega" pitchFamily="34" charset="0"/>
              </a:rPr>
              <a:t>F</a:t>
            </a:r>
          </a:p>
        </p:txBody>
      </p:sp>
      <p:sp>
        <p:nvSpPr>
          <p:cNvPr id="556136" name="Freeform 104"/>
          <p:cNvSpPr>
            <a:spLocks/>
          </p:cNvSpPr>
          <p:nvPr/>
        </p:nvSpPr>
        <p:spPr bwMode="auto">
          <a:xfrm>
            <a:off x="4606925" y="2652713"/>
            <a:ext cx="609600" cy="3227387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72" y="912"/>
              </a:cxn>
              <a:cxn ang="0">
                <a:pos x="456" y="2256"/>
              </a:cxn>
            </a:cxnLst>
            <a:rect l="0" t="0" r="r" b="b"/>
            <a:pathLst>
              <a:path w="456" h="2256">
                <a:moveTo>
                  <a:pt x="24" y="0"/>
                </a:moveTo>
                <a:cubicBezTo>
                  <a:pt x="12" y="268"/>
                  <a:pt x="0" y="536"/>
                  <a:pt x="72" y="912"/>
                </a:cubicBezTo>
                <a:cubicBezTo>
                  <a:pt x="144" y="1288"/>
                  <a:pt x="300" y="1772"/>
                  <a:pt x="456" y="2256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6137" name="Oval 105"/>
          <p:cNvSpPr>
            <a:spLocks noChangeArrowheads="1"/>
          </p:cNvSpPr>
          <p:nvPr/>
        </p:nvSpPr>
        <p:spPr bwMode="auto">
          <a:xfrm>
            <a:off x="4606925" y="3705225"/>
            <a:ext cx="269875" cy="350838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>
                <a:latin typeface="CG Omega" pitchFamily="34" charset="0"/>
              </a:rPr>
              <a:t>F</a:t>
            </a:r>
          </a:p>
        </p:txBody>
      </p:sp>
      <p:sp>
        <p:nvSpPr>
          <p:cNvPr id="556138" name="Text Box 106"/>
          <p:cNvSpPr txBox="1">
            <a:spLocks noChangeArrowheads="1"/>
          </p:cNvSpPr>
          <p:nvPr/>
        </p:nvSpPr>
        <p:spPr bwMode="auto">
          <a:xfrm>
            <a:off x="2193925" y="2228850"/>
            <a:ext cx="24431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>
                <a:latin typeface="CG Omega" pitchFamily="34" charset="0"/>
              </a:rPr>
              <a:t>Powerhouse Two</a:t>
            </a:r>
          </a:p>
        </p:txBody>
      </p:sp>
      <p:sp>
        <p:nvSpPr>
          <p:cNvPr id="556139" name="Text Box 107"/>
          <p:cNvSpPr txBox="1">
            <a:spLocks noChangeArrowheads="1"/>
          </p:cNvSpPr>
          <p:nvPr/>
        </p:nvSpPr>
        <p:spPr bwMode="auto">
          <a:xfrm>
            <a:off x="6226175" y="2228850"/>
            <a:ext cx="24431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>
                <a:latin typeface="CG Omega" pitchFamily="34" charset="0"/>
              </a:rPr>
              <a:t>Powerhouse One</a:t>
            </a:r>
          </a:p>
        </p:txBody>
      </p:sp>
      <p:sp>
        <p:nvSpPr>
          <p:cNvPr id="556140" name="Text Box 108"/>
          <p:cNvSpPr txBox="1">
            <a:spLocks noChangeArrowheads="1"/>
          </p:cNvSpPr>
          <p:nvPr/>
        </p:nvSpPr>
        <p:spPr bwMode="auto">
          <a:xfrm>
            <a:off x="4648200" y="2819400"/>
            <a:ext cx="12922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>
                <a:latin typeface="CG Omega" pitchFamily="34" charset="0"/>
              </a:rPr>
              <a:t>Spillway</a:t>
            </a:r>
          </a:p>
        </p:txBody>
      </p:sp>
      <p:grpSp>
        <p:nvGrpSpPr>
          <p:cNvPr id="23" name="Group 109"/>
          <p:cNvGrpSpPr>
            <a:grpSpLocks/>
          </p:cNvGrpSpPr>
          <p:nvPr/>
        </p:nvGrpSpPr>
        <p:grpSpPr bwMode="auto">
          <a:xfrm>
            <a:off x="4911725" y="2652713"/>
            <a:ext cx="611188" cy="211137"/>
            <a:chOff x="2448" y="1872"/>
            <a:chExt cx="480" cy="144"/>
          </a:xfrm>
        </p:grpSpPr>
        <p:grpSp>
          <p:nvGrpSpPr>
            <p:cNvPr id="24" name="Group 110"/>
            <p:cNvGrpSpPr>
              <a:grpSpLocks/>
            </p:cNvGrpSpPr>
            <p:nvPr/>
          </p:nvGrpSpPr>
          <p:grpSpPr bwMode="auto">
            <a:xfrm>
              <a:off x="2448" y="1872"/>
              <a:ext cx="480" cy="48"/>
              <a:chOff x="2400" y="1824"/>
              <a:chExt cx="480" cy="48"/>
            </a:xfrm>
          </p:grpSpPr>
          <p:sp>
            <p:nvSpPr>
              <p:cNvPr id="556143" name="Rectangle 111"/>
              <p:cNvSpPr>
                <a:spLocks noChangeArrowheads="1"/>
              </p:cNvSpPr>
              <p:nvPr/>
            </p:nvSpPr>
            <p:spPr bwMode="auto">
              <a:xfrm>
                <a:off x="2400" y="1824"/>
                <a:ext cx="48" cy="4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6144" name="Rectangle 112"/>
              <p:cNvSpPr>
                <a:spLocks noChangeArrowheads="1"/>
              </p:cNvSpPr>
              <p:nvPr/>
            </p:nvSpPr>
            <p:spPr bwMode="auto">
              <a:xfrm>
                <a:off x="2448" y="1824"/>
                <a:ext cx="48" cy="4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6145" name="Rectangle 113"/>
              <p:cNvSpPr>
                <a:spLocks noChangeArrowheads="1"/>
              </p:cNvSpPr>
              <p:nvPr/>
            </p:nvSpPr>
            <p:spPr bwMode="auto">
              <a:xfrm>
                <a:off x="2496" y="1824"/>
                <a:ext cx="48" cy="4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6146" name="Rectangle 114"/>
              <p:cNvSpPr>
                <a:spLocks noChangeArrowheads="1"/>
              </p:cNvSpPr>
              <p:nvPr/>
            </p:nvSpPr>
            <p:spPr bwMode="auto">
              <a:xfrm>
                <a:off x="2544" y="1824"/>
                <a:ext cx="48" cy="4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6147" name="Rectangle 115"/>
              <p:cNvSpPr>
                <a:spLocks noChangeArrowheads="1"/>
              </p:cNvSpPr>
              <p:nvPr/>
            </p:nvSpPr>
            <p:spPr bwMode="auto">
              <a:xfrm>
                <a:off x="2592" y="1824"/>
                <a:ext cx="48" cy="4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6148" name="Rectangle 116"/>
              <p:cNvSpPr>
                <a:spLocks noChangeArrowheads="1"/>
              </p:cNvSpPr>
              <p:nvPr/>
            </p:nvSpPr>
            <p:spPr bwMode="auto">
              <a:xfrm>
                <a:off x="2640" y="1824"/>
                <a:ext cx="48" cy="4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6149" name="Rectangle 117"/>
              <p:cNvSpPr>
                <a:spLocks noChangeArrowheads="1"/>
              </p:cNvSpPr>
              <p:nvPr/>
            </p:nvSpPr>
            <p:spPr bwMode="auto">
              <a:xfrm>
                <a:off x="2688" y="1824"/>
                <a:ext cx="48" cy="4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6150" name="Rectangle 118"/>
              <p:cNvSpPr>
                <a:spLocks noChangeArrowheads="1"/>
              </p:cNvSpPr>
              <p:nvPr/>
            </p:nvSpPr>
            <p:spPr bwMode="auto">
              <a:xfrm>
                <a:off x="2736" y="1824"/>
                <a:ext cx="48" cy="4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6151" name="Rectangle 119"/>
              <p:cNvSpPr>
                <a:spLocks noChangeArrowheads="1"/>
              </p:cNvSpPr>
              <p:nvPr/>
            </p:nvSpPr>
            <p:spPr bwMode="auto">
              <a:xfrm>
                <a:off x="2784" y="1824"/>
                <a:ext cx="48" cy="4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6152" name="Rectangle 120"/>
              <p:cNvSpPr>
                <a:spLocks noChangeArrowheads="1"/>
              </p:cNvSpPr>
              <p:nvPr/>
            </p:nvSpPr>
            <p:spPr bwMode="auto">
              <a:xfrm>
                <a:off x="2832" y="1824"/>
                <a:ext cx="48" cy="4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" name="Group 121"/>
            <p:cNvGrpSpPr>
              <a:grpSpLocks/>
            </p:cNvGrpSpPr>
            <p:nvPr/>
          </p:nvGrpSpPr>
          <p:grpSpPr bwMode="auto">
            <a:xfrm>
              <a:off x="2448" y="1920"/>
              <a:ext cx="480" cy="48"/>
              <a:chOff x="2400" y="1824"/>
              <a:chExt cx="480" cy="48"/>
            </a:xfrm>
          </p:grpSpPr>
          <p:sp>
            <p:nvSpPr>
              <p:cNvPr id="556154" name="Rectangle 122"/>
              <p:cNvSpPr>
                <a:spLocks noChangeArrowheads="1"/>
              </p:cNvSpPr>
              <p:nvPr/>
            </p:nvSpPr>
            <p:spPr bwMode="auto">
              <a:xfrm>
                <a:off x="2400" y="1824"/>
                <a:ext cx="48" cy="4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6155" name="Rectangle 123"/>
              <p:cNvSpPr>
                <a:spLocks noChangeArrowheads="1"/>
              </p:cNvSpPr>
              <p:nvPr/>
            </p:nvSpPr>
            <p:spPr bwMode="auto">
              <a:xfrm>
                <a:off x="2448" y="1824"/>
                <a:ext cx="48" cy="4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6156" name="Rectangle 124"/>
              <p:cNvSpPr>
                <a:spLocks noChangeArrowheads="1"/>
              </p:cNvSpPr>
              <p:nvPr/>
            </p:nvSpPr>
            <p:spPr bwMode="auto">
              <a:xfrm>
                <a:off x="2496" y="1824"/>
                <a:ext cx="48" cy="4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6157" name="Rectangle 125"/>
              <p:cNvSpPr>
                <a:spLocks noChangeArrowheads="1"/>
              </p:cNvSpPr>
              <p:nvPr/>
            </p:nvSpPr>
            <p:spPr bwMode="auto">
              <a:xfrm>
                <a:off x="2544" y="1824"/>
                <a:ext cx="48" cy="4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6158" name="Rectangle 126"/>
              <p:cNvSpPr>
                <a:spLocks noChangeArrowheads="1"/>
              </p:cNvSpPr>
              <p:nvPr/>
            </p:nvSpPr>
            <p:spPr bwMode="auto">
              <a:xfrm>
                <a:off x="2592" y="1824"/>
                <a:ext cx="48" cy="4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6159" name="Rectangle 127"/>
              <p:cNvSpPr>
                <a:spLocks noChangeArrowheads="1"/>
              </p:cNvSpPr>
              <p:nvPr/>
            </p:nvSpPr>
            <p:spPr bwMode="auto">
              <a:xfrm>
                <a:off x="2640" y="1824"/>
                <a:ext cx="48" cy="4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6160" name="Rectangle 128"/>
              <p:cNvSpPr>
                <a:spLocks noChangeArrowheads="1"/>
              </p:cNvSpPr>
              <p:nvPr/>
            </p:nvSpPr>
            <p:spPr bwMode="auto">
              <a:xfrm>
                <a:off x="2688" y="1824"/>
                <a:ext cx="48" cy="4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6161" name="Rectangle 129"/>
              <p:cNvSpPr>
                <a:spLocks noChangeArrowheads="1"/>
              </p:cNvSpPr>
              <p:nvPr/>
            </p:nvSpPr>
            <p:spPr bwMode="auto">
              <a:xfrm>
                <a:off x="2736" y="1824"/>
                <a:ext cx="48" cy="4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6162" name="Rectangle 130"/>
              <p:cNvSpPr>
                <a:spLocks noChangeArrowheads="1"/>
              </p:cNvSpPr>
              <p:nvPr/>
            </p:nvSpPr>
            <p:spPr bwMode="auto">
              <a:xfrm>
                <a:off x="2784" y="1824"/>
                <a:ext cx="48" cy="4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6163" name="Rectangle 131"/>
              <p:cNvSpPr>
                <a:spLocks noChangeArrowheads="1"/>
              </p:cNvSpPr>
              <p:nvPr/>
            </p:nvSpPr>
            <p:spPr bwMode="auto">
              <a:xfrm>
                <a:off x="2832" y="1824"/>
                <a:ext cx="48" cy="4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6" name="Group 132"/>
            <p:cNvGrpSpPr>
              <a:grpSpLocks/>
            </p:cNvGrpSpPr>
            <p:nvPr/>
          </p:nvGrpSpPr>
          <p:grpSpPr bwMode="auto">
            <a:xfrm>
              <a:off x="2448" y="1968"/>
              <a:ext cx="480" cy="48"/>
              <a:chOff x="2400" y="1824"/>
              <a:chExt cx="480" cy="48"/>
            </a:xfrm>
          </p:grpSpPr>
          <p:sp>
            <p:nvSpPr>
              <p:cNvPr id="556165" name="Rectangle 133"/>
              <p:cNvSpPr>
                <a:spLocks noChangeArrowheads="1"/>
              </p:cNvSpPr>
              <p:nvPr/>
            </p:nvSpPr>
            <p:spPr bwMode="auto">
              <a:xfrm>
                <a:off x="2400" y="1824"/>
                <a:ext cx="48" cy="4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6166" name="Rectangle 134"/>
              <p:cNvSpPr>
                <a:spLocks noChangeArrowheads="1"/>
              </p:cNvSpPr>
              <p:nvPr/>
            </p:nvSpPr>
            <p:spPr bwMode="auto">
              <a:xfrm>
                <a:off x="2448" y="1824"/>
                <a:ext cx="48" cy="4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6167" name="Rectangle 135"/>
              <p:cNvSpPr>
                <a:spLocks noChangeArrowheads="1"/>
              </p:cNvSpPr>
              <p:nvPr/>
            </p:nvSpPr>
            <p:spPr bwMode="auto">
              <a:xfrm>
                <a:off x="2496" y="1824"/>
                <a:ext cx="48" cy="4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6168" name="Rectangle 136"/>
              <p:cNvSpPr>
                <a:spLocks noChangeArrowheads="1"/>
              </p:cNvSpPr>
              <p:nvPr/>
            </p:nvSpPr>
            <p:spPr bwMode="auto">
              <a:xfrm>
                <a:off x="2544" y="1824"/>
                <a:ext cx="48" cy="4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6169" name="Rectangle 137"/>
              <p:cNvSpPr>
                <a:spLocks noChangeArrowheads="1"/>
              </p:cNvSpPr>
              <p:nvPr/>
            </p:nvSpPr>
            <p:spPr bwMode="auto">
              <a:xfrm>
                <a:off x="2592" y="1824"/>
                <a:ext cx="48" cy="4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6170" name="Rectangle 138"/>
              <p:cNvSpPr>
                <a:spLocks noChangeArrowheads="1"/>
              </p:cNvSpPr>
              <p:nvPr/>
            </p:nvSpPr>
            <p:spPr bwMode="auto">
              <a:xfrm>
                <a:off x="2640" y="1824"/>
                <a:ext cx="48" cy="4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6171" name="Rectangle 139"/>
              <p:cNvSpPr>
                <a:spLocks noChangeArrowheads="1"/>
              </p:cNvSpPr>
              <p:nvPr/>
            </p:nvSpPr>
            <p:spPr bwMode="auto">
              <a:xfrm>
                <a:off x="2688" y="1824"/>
                <a:ext cx="48" cy="4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6172" name="Rectangle 140"/>
              <p:cNvSpPr>
                <a:spLocks noChangeArrowheads="1"/>
              </p:cNvSpPr>
              <p:nvPr/>
            </p:nvSpPr>
            <p:spPr bwMode="auto">
              <a:xfrm>
                <a:off x="2736" y="1824"/>
                <a:ext cx="48" cy="4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6173" name="Rectangle 141"/>
              <p:cNvSpPr>
                <a:spLocks noChangeArrowheads="1"/>
              </p:cNvSpPr>
              <p:nvPr/>
            </p:nvSpPr>
            <p:spPr bwMode="auto">
              <a:xfrm>
                <a:off x="2784" y="1824"/>
                <a:ext cx="48" cy="4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6174" name="Rectangle 142"/>
              <p:cNvSpPr>
                <a:spLocks noChangeArrowheads="1"/>
              </p:cNvSpPr>
              <p:nvPr/>
            </p:nvSpPr>
            <p:spPr bwMode="auto">
              <a:xfrm>
                <a:off x="2832" y="1824"/>
                <a:ext cx="48" cy="48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56175" name="Rectangle 143"/>
          <p:cNvSpPr>
            <a:spLocks noChangeArrowheads="1"/>
          </p:cNvSpPr>
          <p:nvPr/>
        </p:nvSpPr>
        <p:spPr bwMode="auto">
          <a:xfrm>
            <a:off x="4606925" y="2652713"/>
            <a:ext cx="60325" cy="6985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6176" name="Rectangle 144"/>
          <p:cNvSpPr>
            <a:spLocks noChangeArrowheads="1"/>
          </p:cNvSpPr>
          <p:nvPr/>
        </p:nvSpPr>
        <p:spPr bwMode="auto">
          <a:xfrm>
            <a:off x="8758238" y="2652713"/>
            <a:ext cx="61912" cy="6985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6177" name="Rectangle 145"/>
          <p:cNvSpPr>
            <a:spLocks noChangeArrowheads="1"/>
          </p:cNvSpPr>
          <p:nvPr/>
        </p:nvSpPr>
        <p:spPr bwMode="auto">
          <a:xfrm>
            <a:off x="2041525" y="2652713"/>
            <a:ext cx="61913" cy="6985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Tm="4000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Hydraulic Network Representation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1484784"/>
            <a:ext cx="6984776" cy="3600400"/>
          </a:xfr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lvl="1"/>
            <a:r>
              <a:rPr lang="en-AU" dirty="0" smtClean="0">
                <a:solidFill>
                  <a:schemeClr val="tx1"/>
                </a:solidFill>
              </a:rPr>
              <a:t>Continuity equation at each reservoir node</a:t>
            </a:r>
          </a:p>
          <a:p>
            <a:pPr lvl="1" algn="ctr">
              <a:buNone/>
            </a:pPr>
            <a:r>
              <a:rPr lang="el-GR" i="1" dirty="0" smtClean="0">
                <a:solidFill>
                  <a:schemeClr val="tx1"/>
                </a:solidFill>
              </a:rPr>
              <a:t>Σ </a:t>
            </a:r>
            <a:r>
              <a:rPr lang="en-AU" i="1" dirty="0" smtClean="0">
                <a:solidFill>
                  <a:schemeClr val="tx1"/>
                </a:solidFill>
              </a:rPr>
              <a:t>Qin – </a:t>
            </a:r>
            <a:r>
              <a:rPr lang="el-GR" i="1" dirty="0" smtClean="0">
                <a:solidFill>
                  <a:schemeClr val="tx1"/>
                </a:solidFill>
              </a:rPr>
              <a:t>Σ</a:t>
            </a:r>
            <a:r>
              <a:rPr lang="en-AU" i="1" dirty="0" err="1" smtClean="0">
                <a:solidFill>
                  <a:schemeClr val="tx1"/>
                </a:solidFill>
              </a:rPr>
              <a:t>Qout</a:t>
            </a:r>
            <a:r>
              <a:rPr lang="en-AU" i="1" dirty="0" smtClean="0">
                <a:solidFill>
                  <a:schemeClr val="tx1"/>
                </a:solidFill>
              </a:rPr>
              <a:t> = V(t) – V(t-1) </a:t>
            </a:r>
            <a:endParaRPr lang="en-AU" dirty="0" smtClean="0">
              <a:solidFill>
                <a:schemeClr val="tx1"/>
              </a:solidFill>
            </a:endParaRPr>
          </a:p>
          <a:p>
            <a:pPr lvl="1"/>
            <a:r>
              <a:rPr lang="en-AU" dirty="0" smtClean="0">
                <a:solidFill>
                  <a:schemeClr val="tx1"/>
                </a:solidFill>
              </a:rPr>
              <a:t>Continuity equation at each junction node</a:t>
            </a:r>
          </a:p>
          <a:p>
            <a:pPr lvl="1" algn="ctr">
              <a:buNone/>
            </a:pPr>
            <a:r>
              <a:rPr lang="el-GR" i="1" dirty="0" smtClean="0">
                <a:solidFill>
                  <a:schemeClr val="tx1"/>
                </a:solidFill>
              </a:rPr>
              <a:t>Σ </a:t>
            </a:r>
            <a:r>
              <a:rPr lang="en-AU" i="1" dirty="0" smtClean="0">
                <a:solidFill>
                  <a:schemeClr val="tx1"/>
                </a:solidFill>
              </a:rPr>
              <a:t>Qin – </a:t>
            </a:r>
            <a:r>
              <a:rPr lang="el-GR" i="1" dirty="0" smtClean="0">
                <a:solidFill>
                  <a:schemeClr val="tx1"/>
                </a:solidFill>
              </a:rPr>
              <a:t>Σ</a:t>
            </a:r>
            <a:r>
              <a:rPr lang="en-AU" i="1" dirty="0" err="1" smtClean="0">
                <a:solidFill>
                  <a:schemeClr val="tx1"/>
                </a:solidFill>
              </a:rPr>
              <a:t>Qout</a:t>
            </a:r>
            <a:r>
              <a:rPr lang="en-AU" i="1" dirty="0" smtClean="0">
                <a:solidFill>
                  <a:schemeClr val="tx1"/>
                </a:solidFill>
              </a:rPr>
              <a:t> = 0</a:t>
            </a:r>
            <a:endParaRPr lang="en-AU" dirty="0" smtClean="0">
              <a:solidFill>
                <a:schemeClr val="tx1"/>
              </a:solidFill>
            </a:endParaRPr>
          </a:p>
          <a:p>
            <a:pPr lvl="1"/>
            <a:r>
              <a:rPr lang="en-AU" dirty="0" smtClean="0">
                <a:solidFill>
                  <a:schemeClr val="tx1"/>
                </a:solidFill>
              </a:rPr>
              <a:t>Conveyance in reach arc</a:t>
            </a:r>
          </a:p>
          <a:p>
            <a:pPr lvl="1" algn="ctr">
              <a:buNone/>
            </a:pPr>
            <a:r>
              <a:rPr lang="en-AU" i="1" dirty="0" err="1" smtClean="0">
                <a:solidFill>
                  <a:schemeClr val="tx1"/>
                </a:solidFill>
              </a:rPr>
              <a:t>Qout</a:t>
            </a:r>
            <a:r>
              <a:rPr lang="en-AU" i="1" dirty="0" smtClean="0">
                <a:solidFill>
                  <a:schemeClr val="tx1"/>
                </a:solidFill>
              </a:rPr>
              <a:t> (t) = </a:t>
            </a:r>
            <a:r>
              <a:rPr lang="el-GR" i="1" dirty="0" smtClean="0">
                <a:solidFill>
                  <a:schemeClr val="tx1"/>
                </a:solidFill>
              </a:rPr>
              <a:t>Σ</a:t>
            </a:r>
            <a:r>
              <a:rPr lang="en-AU" i="1" dirty="0" smtClean="0">
                <a:solidFill>
                  <a:schemeClr val="tx1"/>
                </a:solidFill>
              </a:rPr>
              <a:t> </a:t>
            </a:r>
            <a:r>
              <a:rPr lang="el-GR" i="1" dirty="0" smtClean="0">
                <a:solidFill>
                  <a:schemeClr val="tx1"/>
                </a:solidFill>
              </a:rPr>
              <a:t>α</a:t>
            </a:r>
            <a:r>
              <a:rPr lang="en-AU" i="1" dirty="0" smtClean="0">
                <a:solidFill>
                  <a:schemeClr val="tx1"/>
                </a:solidFill>
              </a:rPr>
              <a:t>(n).Qin(t-n)</a:t>
            </a:r>
          </a:p>
          <a:p>
            <a:pPr lvl="1">
              <a:buNone/>
            </a:pPr>
            <a:endParaRPr lang="en-AU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6800" y="6477000"/>
            <a:ext cx="381000" cy="228600"/>
          </a:xfrm>
          <a:prstGeom prst="rect">
            <a:avLst/>
          </a:prstGeom>
        </p:spPr>
        <p:txBody>
          <a:bodyPr/>
          <a:lstStyle/>
          <a:p>
            <a:fld id="{EC93F470-0FCF-4C01-9890-93ACB559D41D}" type="slidenum">
              <a:rPr lang="en-CA" smtClean="0"/>
              <a:pPr/>
              <a:t>16</a:t>
            </a:fld>
            <a:endParaRPr lang="en-CA" dirty="0"/>
          </a:p>
        </p:txBody>
      </p:sp>
      <p:sp>
        <p:nvSpPr>
          <p:cNvPr id="5" name="Isosceles Triangle 4"/>
          <p:cNvSpPr/>
          <p:nvPr/>
        </p:nvSpPr>
        <p:spPr>
          <a:xfrm>
            <a:off x="6660232" y="2348880"/>
            <a:ext cx="432048" cy="36004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6830537" y="1988840"/>
            <a:ext cx="45719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6372200" y="2492896"/>
            <a:ext cx="28803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Arrow 16"/>
          <p:cNvSpPr/>
          <p:nvPr/>
        </p:nvSpPr>
        <p:spPr>
          <a:xfrm>
            <a:off x="7092280" y="2492896"/>
            <a:ext cx="288032" cy="720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6876256" y="2780928"/>
            <a:ext cx="72008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3711064"/>
            <a:ext cx="1296144" cy="1260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/>
          <p:cNvSpPr/>
          <p:nvPr/>
        </p:nvSpPr>
        <p:spPr>
          <a:xfrm>
            <a:off x="3203848" y="4149080"/>
            <a:ext cx="1944216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2699792" y="4221088"/>
            <a:ext cx="28803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5364088" y="4221088"/>
            <a:ext cx="28803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434" name="AutoShape 2"/>
          <p:cNvSpPr>
            <a:spLocks noGrp="1" noChangeArrowheads="1"/>
          </p:cNvSpPr>
          <p:nvPr>
            <p:ph type="title"/>
          </p:nvPr>
        </p:nvSpPr>
        <p:spPr>
          <a:xfrm>
            <a:off x="1752600" y="0"/>
            <a:ext cx="7313613" cy="914400"/>
          </a:xfrm>
          <a:noFill/>
        </p:spPr>
        <p:txBody>
          <a:bodyPr/>
          <a:lstStyle/>
          <a:p>
            <a:r>
              <a:rPr lang="en-US"/>
              <a:t>Transmission Area</a:t>
            </a:r>
          </a:p>
        </p:txBody>
      </p:sp>
      <p:sp>
        <p:nvSpPr>
          <p:cNvPr id="786451" name="Text Box 19"/>
          <p:cNvSpPr txBox="1">
            <a:spLocks noChangeArrowheads="1"/>
          </p:cNvSpPr>
          <p:nvPr/>
        </p:nvSpPr>
        <p:spPr bwMode="auto">
          <a:xfrm>
            <a:off x="1739900" y="1371600"/>
            <a:ext cx="2935288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/>
              <a:t>Load Demand</a:t>
            </a:r>
          </a:p>
          <a:p>
            <a:r>
              <a:rPr lang="en-US"/>
              <a:t>Committed Transactions</a:t>
            </a:r>
          </a:p>
        </p:txBody>
      </p:sp>
      <p:sp>
        <p:nvSpPr>
          <p:cNvPr id="786435" name="Text Box 3"/>
          <p:cNvSpPr txBox="1">
            <a:spLocks noChangeArrowheads="1"/>
          </p:cNvSpPr>
          <p:nvPr/>
        </p:nvSpPr>
        <p:spPr bwMode="auto">
          <a:xfrm>
            <a:off x="5734050" y="1077913"/>
            <a:ext cx="1778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/>
              <a:t>Transaction</a:t>
            </a:r>
          </a:p>
        </p:txBody>
      </p:sp>
      <p:sp>
        <p:nvSpPr>
          <p:cNvPr id="786436" name="Rectangle 4"/>
          <p:cNvSpPr>
            <a:spLocks noChangeArrowheads="1"/>
          </p:cNvSpPr>
          <p:nvPr/>
        </p:nvSpPr>
        <p:spPr bwMode="auto">
          <a:xfrm>
            <a:off x="5222875" y="1066800"/>
            <a:ext cx="90488" cy="4648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819400" y="2732088"/>
            <a:ext cx="887413" cy="642937"/>
            <a:chOff x="432" y="2544"/>
            <a:chExt cx="720" cy="480"/>
          </a:xfrm>
        </p:grpSpPr>
        <p:sp>
          <p:nvSpPr>
            <p:cNvPr id="786438" name="AutoShape 6"/>
            <p:cNvSpPr>
              <a:spLocks noChangeArrowheads="1"/>
            </p:cNvSpPr>
            <p:nvPr/>
          </p:nvSpPr>
          <p:spPr bwMode="auto">
            <a:xfrm>
              <a:off x="432" y="2544"/>
              <a:ext cx="432" cy="480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4000">
                  <a:solidFill>
                    <a:schemeClr val="bg2"/>
                  </a:solidFill>
                </a:rPr>
                <a:t>X</a:t>
              </a:r>
              <a:endParaRPr lang="en-US" sz="2400">
                <a:solidFill>
                  <a:schemeClr val="bg2"/>
                </a:solidFill>
              </a:endParaRPr>
            </a:p>
          </p:txBody>
        </p:sp>
        <p:sp>
          <p:nvSpPr>
            <p:cNvPr id="786439" name="Line 7"/>
            <p:cNvSpPr>
              <a:spLocks noChangeShapeType="1"/>
            </p:cNvSpPr>
            <p:nvPr/>
          </p:nvSpPr>
          <p:spPr bwMode="auto">
            <a:xfrm>
              <a:off x="864" y="2784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86440" name="Text Box 8"/>
          <p:cNvSpPr txBox="1">
            <a:spLocks noChangeArrowheads="1"/>
          </p:cNvSpPr>
          <p:nvPr/>
        </p:nvSpPr>
        <p:spPr bwMode="auto">
          <a:xfrm>
            <a:off x="6094413" y="3276600"/>
            <a:ext cx="25923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/>
              <a:t>Hydro Generation</a:t>
            </a:r>
          </a:p>
        </p:txBody>
      </p:sp>
      <p:sp>
        <p:nvSpPr>
          <p:cNvPr id="786441" name="Line 9"/>
          <p:cNvSpPr>
            <a:spLocks noChangeShapeType="1"/>
          </p:cNvSpPr>
          <p:nvPr/>
        </p:nvSpPr>
        <p:spPr bwMode="auto">
          <a:xfrm>
            <a:off x="5334000" y="1862138"/>
            <a:ext cx="11033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 flipH="1">
            <a:off x="6299200" y="1539875"/>
            <a:ext cx="919163" cy="644525"/>
            <a:chOff x="432" y="2544"/>
            <a:chExt cx="720" cy="480"/>
          </a:xfrm>
        </p:grpSpPr>
        <p:sp>
          <p:nvSpPr>
            <p:cNvPr id="786443" name="AutoShape 11"/>
            <p:cNvSpPr>
              <a:spLocks noChangeArrowheads="1"/>
            </p:cNvSpPr>
            <p:nvPr/>
          </p:nvSpPr>
          <p:spPr bwMode="auto">
            <a:xfrm>
              <a:off x="432" y="2544"/>
              <a:ext cx="432" cy="480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4000">
                  <a:solidFill>
                    <a:schemeClr val="bg2"/>
                  </a:solidFill>
                </a:rPr>
                <a:t>X</a:t>
              </a:r>
              <a:endParaRPr lang="en-US" sz="2400">
                <a:solidFill>
                  <a:schemeClr val="bg2"/>
                </a:solidFill>
              </a:endParaRPr>
            </a:p>
          </p:txBody>
        </p:sp>
        <p:sp>
          <p:nvSpPr>
            <p:cNvPr id="786444" name="Line 12"/>
            <p:cNvSpPr>
              <a:spLocks noChangeShapeType="1"/>
            </p:cNvSpPr>
            <p:nvPr/>
          </p:nvSpPr>
          <p:spPr bwMode="auto">
            <a:xfrm>
              <a:off x="864" y="2784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4254500" y="1136650"/>
            <a:ext cx="955675" cy="579438"/>
            <a:chOff x="432" y="1680"/>
            <a:chExt cx="720" cy="432"/>
          </a:xfrm>
        </p:grpSpPr>
        <p:sp>
          <p:nvSpPr>
            <p:cNvPr id="786446" name="Oval 14"/>
            <p:cNvSpPr>
              <a:spLocks noChangeArrowheads="1"/>
            </p:cNvSpPr>
            <p:nvPr/>
          </p:nvSpPr>
          <p:spPr bwMode="auto">
            <a:xfrm>
              <a:off x="432" y="1680"/>
              <a:ext cx="432" cy="432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786447" name="Line 15"/>
            <p:cNvSpPr>
              <a:spLocks noChangeShapeType="1"/>
            </p:cNvSpPr>
            <p:nvPr/>
          </p:nvSpPr>
          <p:spPr bwMode="auto">
            <a:xfrm>
              <a:off x="864" y="1872"/>
              <a:ext cx="2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5334000" y="3165475"/>
            <a:ext cx="735013" cy="642938"/>
            <a:chOff x="1248" y="2112"/>
            <a:chExt cx="576" cy="480"/>
          </a:xfrm>
        </p:grpSpPr>
        <p:sp>
          <p:nvSpPr>
            <p:cNvPr id="786449" name="Rectangle 17"/>
            <p:cNvSpPr>
              <a:spLocks noChangeArrowheads="1"/>
            </p:cNvSpPr>
            <p:nvPr/>
          </p:nvSpPr>
          <p:spPr bwMode="auto">
            <a:xfrm>
              <a:off x="1440" y="2112"/>
              <a:ext cx="384" cy="48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3600">
                  <a:solidFill>
                    <a:schemeClr val="bg2"/>
                  </a:solidFill>
                </a:rPr>
                <a:t>H</a:t>
              </a:r>
            </a:p>
          </p:txBody>
        </p:sp>
        <p:sp>
          <p:nvSpPr>
            <p:cNvPr id="786450" name="Line 18"/>
            <p:cNvSpPr>
              <a:spLocks noChangeShapeType="1"/>
            </p:cNvSpPr>
            <p:nvPr/>
          </p:nvSpPr>
          <p:spPr bwMode="auto">
            <a:xfrm>
              <a:off x="1248" y="2352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86452" name="Text Box 20"/>
          <p:cNvSpPr txBox="1">
            <a:spLocks noChangeArrowheads="1"/>
          </p:cNvSpPr>
          <p:nvPr/>
        </p:nvSpPr>
        <p:spPr bwMode="auto">
          <a:xfrm>
            <a:off x="6170613" y="4114800"/>
            <a:ext cx="28971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/>
              <a:t>Thermal Generation</a:t>
            </a:r>
          </a:p>
        </p:txBody>
      </p:sp>
      <p:sp>
        <p:nvSpPr>
          <p:cNvPr id="786453" name="Line 21"/>
          <p:cNvSpPr>
            <a:spLocks noChangeShapeType="1"/>
          </p:cNvSpPr>
          <p:nvPr/>
        </p:nvSpPr>
        <p:spPr bwMode="auto">
          <a:xfrm>
            <a:off x="3706813" y="3052763"/>
            <a:ext cx="15033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6454" name="Rectangle 22"/>
          <p:cNvSpPr>
            <a:spLocks noChangeArrowheads="1"/>
          </p:cNvSpPr>
          <p:nvPr/>
        </p:nvSpPr>
        <p:spPr bwMode="auto">
          <a:xfrm>
            <a:off x="2135188" y="3508375"/>
            <a:ext cx="1912937" cy="235902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2400" u="sng"/>
              <a:t>Market</a:t>
            </a:r>
          </a:p>
          <a:p>
            <a:pPr algn="l">
              <a:buFontTx/>
              <a:buChar char="•"/>
            </a:pPr>
            <a:r>
              <a:rPr lang="en-US"/>
              <a:t> Purchase</a:t>
            </a:r>
          </a:p>
          <a:p>
            <a:pPr algn="l">
              <a:buFontTx/>
              <a:buChar char="•"/>
            </a:pPr>
            <a:r>
              <a:rPr lang="en-US"/>
              <a:t> Sale</a:t>
            </a:r>
          </a:p>
          <a:p>
            <a:pPr algn="l">
              <a:buFontTx/>
              <a:buChar char="•"/>
            </a:pPr>
            <a:endParaRPr lang="en-US"/>
          </a:p>
          <a:p>
            <a:pPr algn="l"/>
            <a:r>
              <a:rPr lang="en-US" sz="2400" u="sng"/>
              <a:t>Bilateral</a:t>
            </a:r>
          </a:p>
          <a:p>
            <a:pPr algn="l">
              <a:buFontTx/>
              <a:buChar char="•"/>
            </a:pPr>
            <a:r>
              <a:rPr lang="en-US"/>
              <a:t> Purchase</a:t>
            </a:r>
          </a:p>
          <a:p>
            <a:pPr algn="l">
              <a:buFontTx/>
              <a:buChar char="•"/>
            </a:pPr>
            <a:r>
              <a:rPr lang="en-US"/>
              <a:t> Sale</a:t>
            </a:r>
          </a:p>
        </p:txBody>
      </p: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5335588" y="4049713"/>
            <a:ext cx="820737" cy="623887"/>
            <a:chOff x="2976" y="2928"/>
            <a:chExt cx="576" cy="432"/>
          </a:xfrm>
        </p:grpSpPr>
        <p:sp>
          <p:nvSpPr>
            <p:cNvPr id="786456" name="Line 24"/>
            <p:cNvSpPr>
              <a:spLocks noChangeShapeType="1"/>
            </p:cNvSpPr>
            <p:nvPr/>
          </p:nvSpPr>
          <p:spPr bwMode="auto">
            <a:xfrm>
              <a:off x="2976" y="3168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6457" name="Rectangle 25"/>
            <p:cNvSpPr>
              <a:spLocks noChangeArrowheads="1"/>
            </p:cNvSpPr>
            <p:nvPr/>
          </p:nvSpPr>
          <p:spPr bwMode="auto">
            <a:xfrm>
              <a:off x="3168" y="2928"/>
              <a:ext cx="384" cy="43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3600">
                  <a:solidFill>
                    <a:schemeClr val="bg2"/>
                  </a:solidFill>
                </a:rPr>
                <a:t>T</a:t>
              </a:r>
            </a:p>
          </p:txBody>
        </p:sp>
      </p:grpSp>
      <p:sp>
        <p:nvSpPr>
          <p:cNvPr id="786459" name="Rectangle 27"/>
          <p:cNvSpPr>
            <a:spLocks noChangeArrowheads="1"/>
          </p:cNvSpPr>
          <p:nvPr/>
        </p:nvSpPr>
        <p:spPr bwMode="auto">
          <a:xfrm>
            <a:off x="5588000" y="5029200"/>
            <a:ext cx="1193800" cy="609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3600">
                <a:solidFill>
                  <a:schemeClr val="bg1"/>
                </a:solidFill>
              </a:rPr>
              <a:t>Wind</a:t>
            </a:r>
          </a:p>
        </p:txBody>
      </p:sp>
      <p:sp>
        <p:nvSpPr>
          <p:cNvPr id="786460" name="Line 28"/>
          <p:cNvSpPr>
            <a:spLocks noChangeShapeType="1"/>
          </p:cNvSpPr>
          <p:nvPr/>
        </p:nvSpPr>
        <p:spPr bwMode="auto">
          <a:xfrm>
            <a:off x="5283200" y="53340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6461" name="Text Box 29"/>
          <p:cNvSpPr txBox="1">
            <a:spLocks noChangeArrowheads="1"/>
          </p:cNvSpPr>
          <p:nvPr/>
        </p:nvSpPr>
        <p:spPr bwMode="auto">
          <a:xfrm>
            <a:off x="6858000" y="4953000"/>
            <a:ext cx="1693863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/>
              <a:t>Wind </a:t>
            </a:r>
          </a:p>
          <a:p>
            <a:r>
              <a:rPr lang="en-US" sz="2400"/>
              <a:t>Generation</a:t>
            </a:r>
          </a:p>
        </p:txBody>
      </p:sp>
    </p:spTree>
  </p:cSld>
  <p:clrMapOvr>
    <a:masterClrMapping/>
  </p:clrMapOvr>
  <p:transition advTm="4000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AutoShape 2"/>
          <p:cNvSpPr>
            <a:spLocks noGrp="1" noChangeArrowheads="1"/>
          </p:cNvSpPr>
          <p:nvPr>
            <p:ph type="ctrTitle"/>
          </p:nvPr>
        </p:nvSpPr>
        <p:spPr>
          <a:xfrm>
            <a:off x="1828800" y="0"/>
            <a:ext cx="7313613" cy="914400"/>
          </a:xfrm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Bus Configuration</a:t>
            </a:r>
          </a:p>
        </p:txBody>
      </p:sp>
      <p:sp>
        <p:nvSpPr>
          <p:cNvPr id="547843" name="Text Box 3"/>
          <p:cNvSpPr txBox="1">
            <a:spLocks noChangeArrowheads="1"/>
          </p:cNvSpPr>
          <p:nvPr/>
        </p:nvSpPr>
        <p:spPr bwMode="auto">
          <a:xfrm>
            <a:off x="5603875" y="954088"/>
            <a:ext cx="20605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2400" b="1">
                <a:solidFill>
                  <a:schemeClr val="accent2"/>
                </a:solidFill>
                <a:latin typeface="Verdana" pitchFamily="34" charset="0"/>
              </a:rPr>
              <a:t>Supply Area</a:t>
            </a:r>
          </a:p>
        </p:txBody>
      </p:sp>
      <p:sp>
        <p:nvSpPr>
          <p:cNvPr id="547844" name="Rectangle 4"/>
          <p:cNvSpPr>
            <a:spLocks noChangeArrowheads="1"/>
          </p:cNvSpPr>
          <p:nvPr/>
        </p:nvSpPr>
        <p:spPr bwMode="auto">
          <a:xfrm>
            <a:off x="6343650" y="1379538"/>
            <a:ext cx="128588" cy="4408487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7845" name="Line 5"/>
          <p:cNvSpPr>
            <a:spLocks noChangeShapeType="1"/>
          </p:cNvSpPr>
          <p:nvPr/>
        </p:nvSpPr>
        <p:spPr bwMode="auto">
          <a:xfrm flipH="1" flipV="1">
            <a:off x="3903663" y="3613150"/>
            <a:ext cx="2444750" cy="3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7846" name="Text Box 6"/>
          <p:cNvSpPr txBox="1">
            <a:spLocks noChangeArrowheads="1"/>
          </p:cNvSpPr>
          <p:nvPr/>
        </p:nvSpPr>
        <p:spPr bwMode="auto">
          <a:xfrm>
            <a:off x="7707313" y="1174750"/>
            <a:ext cx="8112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600" b="1">
                <a:solidFill>
                  <a:srgbClr val="000000"/>
                </a:solidFill>
                <a:latin typeface="Verdana" pitchFamily="34" charset="0"/>
              </a:rPr>
              <a:t>River 1</a:t>
            </a:r>
          </a:p>
        </p:txBody>
      </p:sp>
      <p:sp>
        <p:nvSpPr>
          <p:cNvPr id="547847" name="Rectangle 7"/>
          <p:cNvSpPr>
            <a:spLocks noChangeArrowheads="1"/>
          </p:cNvSpPr>
          <p:nvPr/>
        </p:nvSpPr>
        <p:spPr bwMode="auto">
          <a:xfrm>
            <a:off x="7964488" y="1360488"/>
            <a:ext cx="63500" cy="1149350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7848" name="Rectangle 8"/>
          <p:cNvSpPr>
            <a:spLocks noChangeArrowheads="1"/>
          </p:cNvSpPr>
          <p:nvPr/>
        </p:nvSpPr>
        <p:spPr bwMode="auto">
          <a:xfrm>
            <a:off x="7951788" y="3003550"/>
            <a:ext cx="65087" cy="1149350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7849" name="Text Box 9"/>
          <p:cNvSpPr txBox="1">
            <a:spLocks noChangeArrowheads="1"/>
          </p:cNvSpPr>
          <p:nvPr/>
        </p:nvSpPr>
        <p:spPr bwMode="auto">
          <a:xfrm>
            <a:off x="7707313" y="2754313"/>
            <a:ext cx="9953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600" b="1">
                <a:solidFill>
                  <a:srgbClr val="000000"/>
                </a:solidFill>
                <a:latin typeface="Verdana" pitchFamily="34" charset="0"/>
              </a:rPr>
              <a:t>River 2</a:t>
            </a:r>
          </a:p>
        </p:txBody>
      </p:sp>
      <p:sp>
        <p:nvSpPr>
          <p:cNvPr id="547850" name="Text Box 10"/>
          <p:cNvSpPr txBox="1">
            <a:spLocks noChangeArrowheads="1"/>
          </p:cNvSpPr>
          <p:nvPr/>
        </p:nvSpPr>
        <p:spPr bwMode="auto">
          <a:xfrm>
            <a:off x="7593013" y="4391025"/>
            <a:ext cx="9953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600" b="1">
                <a:solidFill>
                  <a:schemeClr val="bg2"/>
                </a:solidFill>
                <a:latin typeface="Verdana" pitchFamily="34" charset="0"/>
              </a:rPr>
              <a:t>River 3</a:t>
            </a:r>
          </a:p>
        </p:txBody>
      </p:sp>
      <p:sp>
        <p:nvSpPr>
          <p:cNvPr id="547851" name="Rectangle 11"/>
          <p:cNvSpPr>
            <a:spLocks noChangeArrowheads="1"/>
          </p:cNvSpPr>
          <p:nvPr/>
        </p:nvSpPr>
        <p:spPr bwMode="auto">
          <a:xfrm>
            <a:off x="7956550" y="4638675"/>
            <a:ext cx="63500" cy="1149350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 rot="21620403">
            <a:off x="7904163" y="1525588"/>
            <a:ext cx="184150" cy="220662"/>
            <a:chOff x="2052" y="3865"/>
            <a:chExt cx="79" cy="201"/>
          </a:xfrm>
        </p:grpSpPr>
        <p:sp>
          <p:nvSpPr>
            <p:cNvPr id="547853" name="AutoShape 13"/>
            <p:cNvSpPr>
              <a:spLocks noChangeArrowheads="1"/>
            </p:cNvSpPr>
            <p:nvPr/>
          </p:nvSpPr>
          <p:spPr bwMode="auto">
            <a:xfrm>
              <a:off x="2052" y="3968"/>
              <a:ext cx="79" cy="98"/>
            </a:xfrm>
            <a:prstGeom prst="triangle">
              <a:avLst>
                <a:gd name="adj" fmla="val 49968"/>
              </a:avLst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7854" name="AutoShape 14"/>
            <p:cNvSpPr>
              <a:spLocks noChangeArrowheads="1"/>
            </p:cNvSpPr>
            <p:nvPr/>
          </p:nvSpPr>
          <p:spPr bwMode="auto">
            <a:xfrm rot="10800000" flipH="1">
              <a:off x="2052" y="3865"/>
              <a:ext cx="79" cy="96"/>
            </a:xfrm>
            <a:prstGeom prst="triangle">
              <a:avLst>
                <a:gd name="adj" fmla="val 49968"/>
              </a:avLst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 rot="21620403">
            <a:off x="7905750" y="2159000"/>
            <a:ext cx="182563" cy="220663"/>
            <a:chOff x="2052" y="3865"/>
            <a:chExt cx="79" cy="201"/>
          </a:xfrm>
        </p:grpSpPr>
        <p:sp>
          <p:nvSpPr>
            <p:cNvPr id="547856" name="AutoShape 16"/>
            <p:cNvSpPr>
              <a:spLocks noChangeArrowheads="1"/>
            </p:cNvSpPr>
            <p:nvPr/>
          </p:nvSpPr>
          <p:spPr bwMode="auto">
            <a:xfrm>
              <a:off x="2052" y="3968"/>
              <a:ext cx="79" cy="98"/>
            </a:xfrm>
            <a:prstGeom prst="triangle">
              <a:avLst>
                <a:gd name="adj" fmla="val 49968"/>
              </a:avLst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7857" name="AutoShape 17"/>
            <p:cNvSpPr>
              <a:spLocks noChangeArrowheads="1"/>
            </p:cNvSpPr>
            <p:nvPr/>
          </p:nvSpPr>
          <p:spPr bwMode="auto">
            <a:xfrm rot="10800000" flipH="1">
              <a:off x="2052" y="3865"/>
              <a:ext cx="79" cy="96"/>
            </a:xfrm>
            <a:prstGeom prst="triangle">
              <a:avLst>
                <a:gd name="adj" fmla="val 49968"/>
              </a:avLst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 rot="21620403">
            <a:off x="7897813" y="4751388"/>
            <a:ext cx="182562" cy="222250"/>
            <a:chOff x="2052" y="3865"/>
            <a:chExt cx="79" cy="201"/>
          </a:xfrm>
        </p:grpSpPr>
        <p:sp>
          <p:nvSpPr>
            <p:cNvPr id="547859" name="AutoShape 19"/>
            <p:cNvSpPr>
              <a:spLocks noChangeArrowheads="1"/>
            </p:cNvSpPr>
            <p:nvPr/>
          </p:nvSpPr>
          <p:spPr bwMode="auto">
            <a:xfrm>
              <a:off x="2052" y="3968"/>
              <a:ext cx="79" cy="98"/>
            </a:xfrm>
            <a:prstGeom prst="triangle">
              <a:avLst>
                <a:gd name="adj" fmla="val 49968"/>
              </a:avLst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7860" name="AutoShape 20"/>
            <p:cNvSpPr>
              <a:spLocks noChangeArrowheads="1"/>
            </p:cNvSpPr>
            <p:nvPr/>
          </p:nvSpPr>
          <p:spPr bwMode="auto">
            <a:xfrm rot="10800000" flipH="1">
              <a:off x="2052" y="3865"/>
              <a:ext cx="79" cy="96"/>
            </a:xfrm>
            <a:prstGeom prst="triangle">
              <a:avLst>
                <a:gd name="adj" fmla="val 49968"/>
              </a:avLst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 rot="21620403">
            <a:off x="7896225" y="5416550"/>
            <a:ext cx="182563" cy="220663"/>
            <a:chOff x="2052" y="3865"/>
            <a:chExt cx="79" cy="201"/>
          </a:xfrm>
        </p:grpSpPr>
        <p:sp>
          <p:nvSpPr>
            <p:cNvPr id="547862" name="AutoShape 22"/>
            <p:cNvSpPr>
              <a:spLocks noChangeArrowheads="1"/>
            </p:cNvSpPr>
            <p:nvPr/>
          </p:nvSpPr>
          <p:spPr bwMode="auto">
            <a:xfrm>
              <a:off x="2052" y="3968"/>
              <a:ext cx="79" cy="98"/>
            </a:xfrm>
            <a:prstGeom prst="triangle">
              <a:avLst>
                <a:gd name="adj" fmla="val 49968"/>
              </a:avLst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7863" name="AutoShape 23"/>
            <p:cNvSpPr>
              <a:spLocks noChangeArrowheads="1"/>
            </p:cNvSpPr>
            <p:nvPr/>
          </p:nvSpPr>
          <p:spPr bwMode="auto">
            <a:xfrm rot="10800000" flipH="1">
              <a:off x="2052" y="3865"/>
              <a:ext cx="79" cy="96"/>
            </a:xfrm>
            <a:prstGeom prst="triangle">
              <a:avLst>
                <a:gd name="adj" fmla="val 49968"/>
              </a:avLst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24"/>
          <p:cNvGrpSpPr>
            <a:grpSpLocks/>
          </p:cNvGrpSpPr>
          <p:nvPr/>
        </p:nvGrpSpPr>
        <p:grpSpPr bwMode="auto">
          <a:xfrm rot="21620403">
            <a:off x="7893050" y="3151188"/>
            <a:ext cx="184150" cy="220662"/>
            <a:chOff x="2052" y="3865"/>
            <a:chExt cx="79" cy="201"/>
          </a:xfrm>
        </p:grpSpPr>
        <p:sp>
          <p:nvSpPr>
            <p:cNvPr id="547865" name="AutoShape 25"/>
            <p:cNvSpPr>
              <a:spLocks noChangeArrowheads="1"/>
            </p:cNvSpPr>
            <p:nvPr/>
          </p:nvSpPr>
          <p:spPr bwMode="auto">
            <a:xfrm>
              <a:off x="2052" y="3968"/>
              <a:ext cx="79" cy="98"/>
            </a:xfrm>
            <a:prstGeom prst="triangle">
              <a:avLst>
                <a:gd name="adj" fmla="val 49968"/>
              </a:avLst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7866" name="AutoShape 26"/>
            <p:cNvSpPr>
              <a:spLocks noChangeArrowheads="1"/>
            </p:cNvSpPr>
            <p:nvPr/>
          </p:nvSpPr>
          <p:spPr bwMode="auto">
            <a:xfrm rot="10800000" flipH="1">
              <a:off x="2052" y="3865"/>
              <a:ext cx="79" cy="96"/>
            </a:xfrm>
            <a:prstGeom prst="triangle">
              <a:avLst>
                <a:gd name="adj" fmla="val 49968"/>
              </a:avLst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47867" name="Rectangle 27"/>
          <p:cNvSpPr>
            <a:spLocks noChangeArrowheads="1"/>
          </p:cNvSpPr>
          <p:nvPr/>
        </p:nvSpPr>
        <p:spPr bwMode="auto">
          <a:xfrm>
            <a:off x="8154988" y="3181350"/>
            <a:ext cx="568325" cy="1825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/>
            <a:r>
              <a:rPr lang="en-US" sz="1200" b="1" i="1">
                <a:solidFill>
                  <a:srgbClr val="FF0000"/>
                </a:solidFill>
              </a:rPr>
              <a:t>Plant 3</a:t>
            </a:r>
            <a:endParaRPr lang="en-US" sz="1200" b="1" i="1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7893050" y="3705225"/>
            <a:ext cx="830263" cy="220663"/>
            <a:chOff x="4878" y="2505"/>
            <a:chExt cx="620" cy="155"/>
          </a:xfrm>
        </p:grpSpPr>
        <p:grpSp>
          <p:nvGrpSpPr>
            <p:cNvPr id="8" name="Group 29"/>
            <p:cNvGrpSpPr>
              <a:grpSpLocks/>
            </p:cNvGrpSpPr>
            <p:nvPr/>
          </p:nvGrpSpPr>
          <p:grpSpPr bwMode="auto">
            <a:xfrm rot="21620403">
              <a:off x="4878" y="2505"/>
              <a:ext cx="137" cy="155"/>
              <a:chOff x="2052" y="3865"/>
              <a:chExt cx="79" cy="201"/>
            </a:xfrm>
          </p:grpSpPr>
          <p:sp>
            <p:nvSpPr>
              <p:cNvPr id="547870" name="AutoShape 30"/>
              <p:cNvSpPr>
                <a:spLocks noChangeArrowheads="1"/>
              </p:cNvSpPr>
              <p:nvPr/>
            </p:nvSpPr>
            <p:spPr bwMode="auto">
              <a:xfrm>
                <a:off x="2052" y="3968"/>
                <a:ext cx="79" cy="98"/>
              </a:xfrm>
              <a:prstGeom prst="triangle">
                <a:avLst>
                  <a:gd name="adj" fmla="val 49968"/>
                </a:avLst>
              </a:prstGeom>
              <a:solidFill>
                <a:schemeClr val="bg1"/>
              </a:solidFill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7871" name="AutoShape 31"/>
              <p:cNvSpPr>
                <a:spLocks noChangeArrowheads="1"/>
              </p:cNvSpPr>
              <p:nvPr/>
            </p:nvSpPr>
            <p:spPr bwMode="auto">
              <a:xfrm rot="10800000" flipH="1">
                <a:off x="2052" y="3865"/>
                <a:ext cx="79" cy="96"/>
              </a:xfrm>
              <a:prstGeom prst="triangle">
                <a:avLst>
                  <a:gd name="adj" fmla="val 49968"/>
                </a:avLst>
              </a:prstGeom>
              <a:solidFill>
                <a:schemeClr val="bg1"/>
              </a:solidFill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47872" name="Rectangle 32"/>
            <p:cNvSpPr>
              <a:spLocks noChangeArrowheads="1"/>
            </p:cNvSpPr>
            <p:nvPr/>
          </p:nvSpPr>
          <p:spPr bwMode="auto">
            <a:xfrm>
              <a:off x="5074" y="2517"/>
              <a:ext cx="424" cy="129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/>
              <a:r>
                <a:rPr lang="en-US" sz="1200" b="1" i="1">
                  <a:solidFill>
                    <a:srgbClr val="FF0000"/>
                  </a:solidFill>
                </a:rPr>
                <a:t>Plant 4</a:t>
              </a:r>
              <a:endParaRPr lang="en-US" sz="1200" b="1" i="1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547873" name="Rectangle 33"/>
          <p:cNvSpPr>
            <a:spLocks noChangeArrowheads="1"/>
          </p:cNvSpPr>
          <p:nvPr/>
        </p:nvSpPr>
        <p:spPr bwMode="auto">
          <a:xfrm>
            <a:off x="8174038" y="4787900"/>
            <a:ext cx="568325" cy="1825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/>
            <a:r>
              <a:rPr lang="en-US" sz="1200" b="1" i="1">
                <a:solidFill>
                  <a:srgbClr val="FF0000"/>
                </a:solidFill>
              </a:rPr>
              <a:t>Plant 5</a:t>
            </a:r>
            <a:endParaRPr lang="en-US" sz="1200" b="1" i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47874" name="Rectangle 34"/>
          <p:cNvSpPr>
            <a:spLocks noChangeArrowheads="1"/>
          </p:cNvSpPr>
          <p:nvPr/>
        </p:nvSpPr>
        <p:spPr bwMode="auto">
          <a:xfrm>
            <a:off x="8123238" y="5438775"/>
            <a:ext cx="569912" cy="1825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/>
            <a:r>
              <a:rPr lang="en-US" sz="1200" b="1" i="1">
                <a:solidFill>
                  <a:srgbClr val="FF0000"/>
                </a:solidFill>
              </a:rPr>
              <a:t>Plant 6</a:t>
            </a:r>
            <a:endParaRPr lang="en-US" sz="1200" b="1" i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47875" name="Rectangle 35"/>
          <p:cNvSpPr>
            <a:spLocks noChangeArrowheads="1"/>
          </p:cNvSpPr>
          <p:nvPr/>
        </p:nvSpPr>
        <p:spPr bwMode="auto">
          <a:xfrm>
            <a:off x="8123238" y="1555750"/>
            <a:ext cx="569912" cy="1825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/>
            <a:r>
              <a:rPr lang="en-US" sz="1200" b="1" i="1">
                <a:solidFill>
                  <a:srgbClr val="FF0000"/>
                </a:solidFill>
              </a:rPr>
              <a:t>Plant 1</a:t>
            </a:r>
            <a:endParaRPr lang="en-US" sz="1200" b="1" i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47876" name="Rectangle 36"/>
          <p:cNvSpPr>
            <a:spLocks noChangeArrowheads="1"/>
          </p:cNvSpPr>
          <p:nvPr/>
        </p:nvSpPr>
        <p:spPr bwMode="auto">
          <a:xfrm>
            <a:off x="8123238" y="2181225"/>
            <a:ext cx="569912" cy="1825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/>
            <a:r>
              <a:rPr lang="en-US" sz="1200" b="1" i="1">
                <a:solidFill>
                  <a:srgbClr val="FF0000"/>
                </a:solidFill>
              </a:rPr>
              <a:t>Plant 2</a:t>
            </a:r>
          </a:p>
        </p:txBody>
      </p:sp>
      <p:sp>
        <p:nvSpPr>
          <p:cNvPr id="547877" name="Line 37"/>
          <p:cNvSpPr>
            <a:spLocks noChangeShapeType="1"/>
          </p:cNvSpPr>
          <p:nvPr/>
        </p:nvSpPr>
        <p:spPr bwMode="auto">
          <a:xfrm flipH="1">
            <a:off x="6464300" y="5180013"/>
            <a:ext cx="1492250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7878" name="Line 38"/>
          <p:cNvSpPr>
            <a:spLocks noChangeShapeType="1"/>
          </p:cNvSpPr>
          <p:nvPr/>
        </p:nvSpPr>
        <p:spPr bwMode="auto">
          <a:xfrm flipH="1">
            <a:off x="6477000" y="3424238"/>
            <a:ext cx="1479550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7879" name="Line 39"/>
          <p:cNvSpPr>
            <a:spLocks noChangeShapeType="1"/>
          </p:cNvSpPr>
          <p:nvPr/>
        </p:nvSpPr>
        <p:spPr bwMode="auto">
          <a:xfrm flipH="1">
            <a:off x="6472238" y="1962150"/>
            <a:ext cx="14922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7880" name="Text Box 40"/>
          <p:cNvSpPr txBox="1">
            <a:spLocks noChangeArrowheads="1"/>
          </p:cNvSpPr>
          <p:nvPr/>
        </p:nvSpPr>
        <p:spPr bwMode="auto">
          <a:xfrm>
            <a:off x="2174875" y="917575"/>
            <a:ext cx="7699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600" b="1">
                <a:solidFill>
                  <a:srgbClr val="000000"/>
                </a:solidFill>
                <a:latin typeface="Verdana" pitchFamily="34" charset="0"/>
              </a:rPr>
              <a:t>COB2P</a:t>
            </a:r>
            <a:endParaRPr lang="en-US" sz="1600" b="1" baseline="-250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47881" name="Rectangle 41"/>
          <p:cNvSpPr>
            <a:spLocks noChangeArrowheads="1"/>
          </p:cNvSpPr>
          <p:nvPr/>
        </p:nvSpPr>
        <p:spPr bwMode="auto">
          <a:xfrm>
            <a:off x="2413000" y="1138238"/>
            <a:ext cx="65088" cy="615950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7882" name="Oval 42"/>
          <p:cNvSpPr>
            <a:spLocks noChangeAspect="1" noChangeArrowheads="1"/>
          </p:cNvSpPr>
          <p:nvPr/>
        </p:nvSpPr>
        <p:spPr bwMode="auto">
          <a:xfrm>
            <a:off x="2368550" y="1416050"/>
            <a:ext cx="153988" cy="1397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7883" name="Text Box 43"/>
          <p:cNvSpPr txBox="1">
            <a:spLocks noChangeArrowheads="1"/>
          </p:cNvSpPr>
          <p:nvPr/>
        </p:nvSpPr>
        <p:spPr bwMode="auto">
          <a:xfrm>
            <a:off x="2406650" y="1417638"/>
            <a:ext cx="134938" cy="161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000">
                <a:solidFill>
                  <a:schemeClr val="accent2"/>
                </a:solidFill>
                <a:latin typeface="Arial Rounded MT Bold" pitchFamily="34" charset="0"/>
              </a:rPr>
              <a:t>P</a:t>
            </a:r>
          </a:p>
        </p:txBody>
      </p:sp>
      <p:sp>
        <p:nvSpPr>
          <p:cNvPr id="547884" name="Text Box 44"/>
          <p:cNvSpPr txBox="1">
            <a:spLocks noChangeArrowheads="1"/>
          </p:cNvSpPr>
          <p:nvPr/>
        </p:nvSpPr>
        <p:spPr bwMode="auto">
          <a:xfrm>
            <a:off x="1905000" y="1416050"/>
            <a:ext cx="447675" cy="139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eaLnBrk="1" hangingPunct="1"/>
            <a:r>
              <a:rPr lang="en-US" sz="900" b="1">
                <a:solidFill>
                  <a:schemeClr val="accent2"/>
                </a:solidFill>
                <a:latin typeface="Verdana" pitchFamily="34" charset="0"/>
              </a:rPr>
              <a:t>X(COB2)</a:t>
            </a:r>
          </a:p>
        </p:txBody>
      </p:sp>
      <p:sp>
        <p:nvSpPr>
          <p:cNvPr id="547885" name="Text Box 45"/>
          <p:cNvSpPr txBox="1">
            <a:spLocks noChangeArrowheads="1"/>
          </p:cNvSpPr>
          <p:nvPr/>
        </p:nvSpPr>
        <p:spPr bwMode="auto">
          <a:xfrm>
            <a:off x="2065338" y="5046663"/>
            <a:ext cx="7651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600" b="1">
                <a:solidFill>
                  <a:srgbClr val="000000"/>
                </a:solidFill>
                <a:latin typeface="Verdana" pitchFamily="34" charset="0"/>
              </a:rPr>
              <a:t>COB3S</a:t>
            </a:r>
            <a:endParaRPr lang="en-US" sz="1600" b="1" baseline="-250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47886" name="Rectangle 46"/>
          <p:cNvSpPr>
            <a:spLocks noChangeArrowheads="1"/>
          </p:cNvSpPr>
          <p:nvPr/>
        </p:nvSpPr>
        <p:spPr bwMode="auto">
          <a:xfrm>
            <a:off x="2413000" y="4354513"/>
            <a:ext cx="65088" cy="509587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7887" name="Oval 47"/>
          <p:cNvSpPr>
            <a:spLocks noChangeAspect="1" noChangeArrowheads="1"/>
          </p:cNvSpPr>
          <p:nvPr/>
        </p:nvSpPr>
        <p:spPr bwMode="auto">
          <a:xfrm>
            <a:off x="2368550" y="4584700"/>
            <a:ext cx="153988" cy="1397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7888" name="Text Box 48"/>
          <p:cNvSpPr txBox="1">
            <a:spLocks noChangeArrowheads="1"/>
          </p:cNvSpPr>
          <p:nvPr/>
        </p:nvSpPr>
        <p:spPr bwMode="auto">
          <a:xfrm>
            <a:off x="2406650" y="4587875"/>
            <a:ext cx="134938" cy="161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000">
                <a:solidFill>
                  <a:schemeClr val="accent2"/>
                </a:solidFill>
                <a:latin typeface="Arial Rounded MT Bold" pitchFamily="34" charset="0"/>
              </a:rPr>
              <a:t>P</a:t>
            </a:r>
          </a:p>
        </p:txBody>
      </p:sp>
      <p:sp>
        <p:nvSpPr>
          <p:cNvPr id="547889" name="Text Box 49"/>
          <p:cNvSpPr txBox="1">
            <a:spLocks noChangeArrowheads="1"/>
          </p:cNvSpPr>
          <p:nvPr/>
        </p:nvSpPr>
        <p:spPr bwMode="auto">
          <a:xfrm>
            <a:off x="1905000" y="4584700"/>
            <a:ext cx="447675" cy="14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eaLnBrk="1" hangingPunct="1"/>
            <a:r>
              <a:rPr lang="en-US" sz="900" b="1">
                <a:solidFill>
                  <a:schemeClr val="accent2"/>
                </a:solidFill>
                <a:latin typeface="Verdana" pitchFamily="34" charset="0"/>
              </a:rPr>
              <a:t>X(COB3)</a:t>
            </a:r>
          </a:p>
        </p:txBody>
      </p:sp>
      <p:grpSp>
        <p:nvGrpSpPr>
          <p:cNvPr id="9" name="Group 50"/>
          <p:cNvGrpSpPr>
            <a:grpSpLocks/>
          </p:cNvGrpSpPr>
          <p:nvPr/>
        </p:nvGrpSpPr>
        <p:grpSpPr bwMode="auto">
          <a:xfrm>
            <a:off x="5699125" y="4057650"/>
            <a:ext cx="804863" cy="155575"/>
            <a:chOff x="3237" y="3714"/>
            <a:chExt cx="601" cy="109"/>
          </a:xfrm>
        </p:grpSpPr>
        <p:sp>
          <p:nvSpPr>
            <p:cNvPr id="547891" name="Oval 51"/>
            <p:cNvSpPr>
              <a:spLocks noChangeAspect="1" noChangeArrowheads="1"/>
            </p:cNvSpPr>
            <p:nvPr/>
          </p:nvSpPr>
          <p:spPr bwMode="auto">
            <a:xfrm>
              <a:off x="3709" y="3714"/>
              <a:ext cx="115" cy="98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7892" name="Text Box 52"/>
            <p:cNvSpPr txBox="1">
              <a:spLocks noChangeArrowheads="1"/>
            </p:cNvSpPr>
            <p:nvPr/>
          </p:nvSpPr>
          <p:spPr bwMode="auto">
            <a:xfrm>
              <a:off x="3738" y="3716"/>
              <a:ext cx="100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sz="1000">
                  <a:solidFill>
                    <a:srgbClr val="009900"/>
                  </a:solidFill>
                  <a:latin typeface="Arial Rounded MT Bold" pitchFamily="34" charset="0"/>
                </a:rPr>
                <a:t>S</a:t>
              </a:r>
            </a:p>
          </p:txBody>
        </p:sp>
        <p:sp>
          <p:nvSpPr>
            <p:cNvPr id="547893" name="Text Box 53"/>
            <p:cNvSpPr txBox="1">
              <a:spLocks noChangeArrowheads="1"/>
            </p:cNvSpPr>
            <p:nvPr/>
          </p:nvSpPr>
          <p:spPr bwMode="auto">
            <a:xfrm>
              <a:off x="3237" y="3714"/>
              <a:ext cx="460" cy="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/>
            <a:lstStyle/>
            <a:p>
              <a:pPr algn="r" eaLnBrk="1" hangingPunct="1"/>
              <a:r>
                <a:rPr lang="en-US" sz="900" b="1">
                  <a:solidFill>
                    <a:srgbClr val="009900"/>
                  </a:solidFill>
                  <a:latin typeface="Verdana" pitchFamily="34" charset="0"/>
                </a:rPr>
                <a:t>X(BPA-X)</a:t>
              </a:r>
            </a:p>
          </p:txBody>
        </p:sp>
      </p:grpSp>
      <p:sp>
        <p:nvSpPr>
          <p:cNvPr id="547894" name="Freeform 54"/>
          <p:cNvSpPr>
            <a:spLocks/>
          </p:cNvSpPr>
          <p:nvPr/>
        </p:nvSpPr>
        <p:spPr bwMode="auto">
          <a:xfrm>
            <a:off x="3887788" y="1636713"/>
            <a:ext cx="777875" cy="2413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64" y="96"/>
              </a:cxn>
              <a:cxn ang="0">
                <a:pos x="1104" y="432"/>
              </a:cxn>
            </a:cxnLst>
            <a:rect l="0" t="0" r="r" b="b"/>
            <a:pathLst>
              <a:path w="1104" h="432">
                <a:moveTo>
                  <a:pt x="0" y="0"/>
                </a:moveTo>
                <a:cubicBezTo>
                  <a:pt x="340" y="12"/>
                  <a:pt x="680" y="24"/>
                  <a:pt x="864" y="96"/>
                </a:cubicBezTo>
                <a:cubicBezTo>
                  <a:pt x="1048" y="168"/>
                  <a:pt x="1064" y="376"/>
                  <a:pt x="1104" y="432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7895" name="Freeform 55"/>
          <p:cNvSpPr>
            <a:spLocks/>
          </p:cNvSpPr>
          <p:nvPr/>
        </p:nvSpPr>
        <p:spPr bwMode="auto">
          <a:xfrm flipH="1">
            <a:off x="5464175" y="1633538"/>
            <a:ext cx="884238" cy="2444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64" y="96"/>
              </a:cxn>
              <a:cxn ang="0">
                <a:pos x="1104" y="432"/>
              </a:cxn>
            </a:cxnLst>
            <a:rect l="0" t="0" r="r" b="b"/>
            <a:pathLst>
              <a:path w="1104" h="432">
                <a:moveTo>
                  <a:pt x="0" y="0"/>
                </a:moveTo>
                <a:cubicBezTo>
                  <a:pt x="340" y="12"/>
                  <a:pt x="680" y="24"/>
                  <a:pt x="864" y="96"/>
                </a:cubicBezTo>
                <a:cubicBezTo>
                  <a:pt x="1048" y="168"/>
                  <a:pt x="1064" y="376"/>
                  <a:pt x="1104" y="432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7896" name="Freeform 56"/>
          <p:cNvSpPr>
            <a:spLocks/>
          </p:cNvSpPr>
          <p:nvPr/>
        </p:nvSpPr>
        <p:spPr bwMode="auto">
          <a:xfrm flipV="1">
            <a:off x="3910013" y="2311400"/>
            <a:ext cx="793750" cy="2174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64" y="96"/>
              </a:cxn>
              <a:cxn ang="0">
                <a:pos x="1104" y="432"/>
              </a:cxn>
            </a:cxnLst>
            <a:rect l="0" t="0" r="r" b="b"/>
            <a:pathLst>
              <a:path w="1104" h="432">
                <a:moveTo>
                  <a:pt x="0" y="0"/>
                </a:moveTo>
                <a:cubicBezTo>
                  <a:pt x="340" y="12"/>
                  <a:pt x="680" y="24"/>
                  <a:pt x="864" y="96"/>
                </a:cubicBezTo>
                <a:cubicBezTo>
                  <a:pt x="1048" y="168"/>
                  <a:pt x="1064" y="376"/>
                  <a:pt x="1104" y="432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triangl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7897" name="Freeform 57"/>
          <p:cNvSpPr>
            <a:spLocks/>
          </p:cNvSpPr>
          <p:nvPr/>
        </p:nvSpPr>
        <p:spPr bwMode="auto">
          <a:xfrm flipH="1" flipV="1">
            <a:off x="5413375" y="2263775"/>
            <a:ext cx="935038" cy="2762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64" y="96"/>
              </a:cxn>
              <a:cxn ang="0">
                <a:pos x="1104" y="432"/>
              </a:cxn>
            </a:cxnLst>
            <a:rect l="0" t="0" r="r" b="b"/>
            <a:pathLst>
              <a:path w="1104" h="432">
                <a:moveTo>
                  <a:pt x="0" y="0"/>
                </a:moveTo>
                <a:cubicBezTo>
                  <a:pt x="340" y="12"/>
                  <a:pt x="680" y="24"/>
                  <a:pt x="864" y="96"/>
                </a:cubicBezTo>
                <a:cubicBezTo>
                  <a:pt x="1048" y="168"/>
                  <a:pt x="1064" y="376"/>
                  <a:pt x="1104" y="432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triangl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7898" name="Text Box 58"/>
          <p:cNvSpPr txBox="1">
            <a:spLocks noChangeArrowheads="1"/>
          </p:cNvSpPr>
          <p:nvPr/>
        </p:nvSpPr>
        <p:spPr bwMode="auto">
          <a:xfrm>
            <a:off x="5570538" y="1844675"/>
            <a:ext cx="401637" cy="1920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b="1">
                <a:solidFill>
                  <a:srgbClr val="000000"/>
                </a:solidFill>
                <a:latin typeface="Arial Narrow" pitchFamily="34" charset="0"/>
              </a:rPr>
              <a:t>Bus A</a:t>
            </a:r>
          </a:p>
        </p:txBody>
      </p:sp>
      <p:sp>
        <p:nvSpPr>
          <p:cNvPr id="547899" name="Text Box 59"/>
          <p:cNvSpPr txBox="1">
            <a:spLocks noChangeArrowheads="1"/>
          </p:cNvSpPr>
          <p:nvPr/>
        </p:nvSpPr>
        <p:spPr bwMode="auto">
          <a:xfrm>
            <a:off x="5570538" y="2217738"/>
            <a:ext cx="398462" cy="1920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b="1">
                <a:solidFill>
                  <a:srgbClr val="000000"/>
                </a:solidFill>
                <a:latin typeface="Arial Narrow" pitchFamily="34" charset="0"/>
              </a:rPr>
              <a:t>Bus B</a:t>
            </a:r>
          </a:p>
        </p:txBody>
      </p:sp>
      <p:grpSp>
        <p:nvGrpSpPr>
          <p:cNvPr id="10" name="Group 60"/>
          <p:cNvGrpSpPr>
            <a:grpSpLocks/>
          </p:cNvGrpSpPr>
          <p:nvPr/>
        </p:nvGrpSpPr>
        <p:grpSpPr bwMode="auto">
          <a:xfrm>
            <a:off x="2119313" y="3681413"/>
            <a:ext cx="769937" cy="715962"/>
            <a:chOff x="608" y="2488"/>
            <a:chExt cx="575" cy="502"/>
          </a:xfrm>
        </p:grpSpPr>
        <p:sp>
          <p:nvSpPr>
            <p:cNvPr id="547901" name="Text Box 61"/>
            <p:cNvSpPr txBox="1">
              <a:spLocks noChangeArrowheads="1"/>
            </p:cNvSpPr>
            <p:nvPr/>
          </p:nvSpPr>
          <p:spPr bwMode="auto">
            <a:xfrm>
              <a:off x="608" y="2819"/>
              <a:ext cx="575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600" b="1">
                  <a:solidFill>
                    <a:srgbClr val="000000"/>
                  </a:solidFill>
                  <a:latin typeface="Verdana" pitchFamily="34" charset="0"/>
                </a:rPr>
                <a:t>COB3P</a:t>
              </a:r>
              <a:endParaRPr lang="en-US" sz="1600" b="1" baseline="-250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47902" name="Text Box 62"/>
            <p:cNvSpPr txBox="1">
              <a:spLocks noChangeArrowheads="1"/>
            </p:cNvSpPr>
            <p:nvPr/>
          </p:nvSpPr>
          <p:spPr bwMode="auto">
            <a:xfrm>
              <a:off x="610" y="2488"/>
              <a:ext cx="572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600" b="1">
                  <a:solidFill>
                    <a:srgbClr val="000000"/>
                  </a:solidFill>
                  <a:latin typeface="Verdana" pitchFamily="34" charset="0"/>
                </a:rPr>
                <a:t>COB2S</a:t>
              </a:r>
              <a:endParaRPr lang="en-US" sz="1600" b="1" baseline="-25000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sp>
        <p:nvSpPr>
          <p:cNvPr id="547903" name="Line 63"/>
          <p:cNvSpPr>
            <a:spLocks noChangeShapeType="1"/>
          </p:cNvSpPr>
          <p:nvPr/>
        </p:nvSpPr>
        <p:spPr bwMode="auto">
          <a:xfrm flipH="1">
            <a:off x="2500313" y="2344738"/>
            <a:ext cx="1301750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7904" name="Text Box 64"/>
          <p:cNvSpPr txBox="1">
            <a:spLocks noChangeArrowheads="1"/>
          </p:cNvSpPr>
          <p:nvPr/>
        </p:nvSpPr>
        <p:spPr bwMode="auto">
          <a:xfrm>
            <a:off x="2174875" y="2049463"/>
            <a:ext cx="6207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600" b="1">
                <a:solidFill>
                  <a:srgbClr val="000000"/>
                </a:solidFill>
                <a:latin typeface="Verdana" pitchFamily="34" charset="0"/>
              </a:rPr>
              <a:t>COB1</a:t>
            </a:r>
            <a:endParaRPr lang="en-US" sz="1600" b="1" baseline="-250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47905" name="Rectangle 65"/>
          <p:cNvSpPr>
            <a:spLocks noChangeArrowheads="1"/>
          </p:cNvSpPr>
          <p:nvPr/>
        </p:nvSpPr>
        <p:spPr bwMode="auto">
          <a:xfrm>
            <a:off x="2413000" y="2270125"/>
            <a:ext cx="65088" cy="785813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7906" name="Rectangle 66"/>
          <p:cNvSpPr>
            <a:spLocks noChangeArrowheads="1"/>
          </p:cNvSpPr>
          <p:nvPr/>
        </p:nvSpPr>
        <p:spPr bwMode="auto">
          <a:xfrm>
            <a:off x="2413000" y="3181350"/>
            <a:ext cx="65088" cy="514350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" name="Group 67"/>
          <p:cNvGrpSpPr>
            <a:grpSpLocks/>
          </p:cNvGrpSpPr>
          <p:nvPr/>
        </p:nvGrpSpPr>
        <p:grpSpPr bwMode="auto">
          <a:xfrm>
            <a:off x="1905000" y="2655888"/>
            <a:ext cx="636588" cy="344487"/>
            <a:chOff x="419" y="1647"/>
            <a:chExt cx="475" cy="242"/>
          </a:xfrm>
        </p:grpSpPr>
        <p:sp>
          <p:nvSpPr>
            <p:cNvPr id="547908" name="Oval 68"/>
            <p:cNvSpPr>
              <a:spLocks noChangeAspect="1" noChangeArrowheads="1"/>
            </p:cNvSpPr>
            <p:nvPr/>
          </p:nvSpPr>
          <p:spPr bwMode="auto">
            <a:xfrm>
              <a:off x="765" y="1780"/>
              <a:ext cx="115" cy="98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7909" name="Text Box 69"/>
            <p:cNvSpPr txBox="1">
              <a:spLocks noChangeArrowheads="1"/>
            </p:cNvSpPr>
            <p:nvPr/>
          </p:nvSpPr>
          <p:spPr bwMode="auto">
            <a:xfrm>
              <a:off x="794" y="1783"/>
              <a:ext cx="100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sz="1000">
                  <a:solidFill>
                    <a:schemeClr val="accent2"/>
                  </a:solidFill>
                  <a:latin typeface="Arial Rounded MT Bold" pitchFamily="34" charset="0"/>
                </a:rPr>
                <a:t>P</a:t>
              </a:r>
            </a:p>
          </p:txBody>
        </p:sp>
        <p:sp>
          <p:nvSpPr>
            <p:cNvPr id="547910" name="Oval 70"/>
            <p:cNvSpPr>
              <a:spLocks noChangeAspect="1" noChangeArrowheads="1"/>
            </p:cNvSpPr>
            <p:nvPr/>
          </p:nvSpPr>
          <p:spPr bwMode="auto">
            <a:xfrm>
              <a:off x="765" y="1647"/>
              <a:ext cx="115" cy="98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7911" name="Text Box 71"/>
            <p:cNvSpPr txBox="1">
              <a:spLocks noChangeArrowheads="1"/>
            </p:cNvSpPr>
            <p:nvPr/>
          </p:nvSpPr>
          <p:spPr bwMode="auto">
            <a:xfrm>
              <a:off x="794" y="1649"/>
              <a:ext cx="100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sz="1000">
                  <a:solidFill>
                    <a:srgbClr val="009900"/>
                  </a:solidFill>
                  <a:latin typeface="Arial Rounded MT Bold" pitchFamily="34" charset="0"/>
                </a:rPr>
                <a:t>S</a:t>
              </a:r>
            </a:p>
          </p:txBody>
        </p:sp>
        <p:sp>
          <p:nvSpPr>
            <p:cNvPr id="547912" name="Text Box 72"/>
            <p:cNvSpPr txBox="1">
              <a:spLocks noChangeArrowheads="1"/>
            </p:cNvSpPr>
            <p:nvPr/>
          </p:nvSpPr>
          <p:spPr bwMode="auto">
            <a:xfrm>
              <a:off x="419" y="1647"/>
              <a:ext cx="334" cy="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/>
            <a:lstStyle/>
            <a:p>
              <a:pPr eaLnBrk="1" hangingPunct="1"/>
              <a:r>
                <a:rPr lang="en-US" sz="900" b="1">
                  <a:solidFill>
                    <a:srgbClr val="009900"/>
                  </a:solidFill>
                  <a:latin typeface="Verdana" pitchFamily="34" charset="0"/>
                </a:rPr>
                <a:t>X(COB1)</a:t>
              </a:r>
            </a:p>
          </p:txBody>
        </p:sp>
        <p:sp>
          <p:nvSpPr>
            <p:cNvPr id="547913" name="Text Box 73"/>
            <p:cNvSpPr txBox="1">
              <a:spLocks noChangeArrowheads="1"/>
            </p:cNvSpPr>
            <p:nvPr/>
          </p:nvSpPr>
          <p:spPr bwMode="auto">
            <a:xfrm>
              <a:off x="419" y="1780"/>
              <a:ext cx="334" cy="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/>
            <a:lstStyle/>
            <a:p>
              <a:pPr eaLnBrk="1" hangingPunct="1"/>
              <a:r>
                <a:rPr lang="en-US" sz="900" b="1">
                  <a:solidFill>
                    <a:schemeClr val="accent2"/>
                  </a:solidFill>
                  <a:latin typeface="Verdana" pitchFamily="34" charset="0"/>
                </a:rPr>
                <a:t>X(COB1)</a:t>
              </a:r>
            </a:p>
          </p:txBody>
        </p:sp>
      </p:grpSp>
      <p:grpSp>
        <p:nvGrpSpPr>
          <p:cNvPr id="12" name="Group 74"/>
          <p:cNvGrpSpPr>
            <a:grpSpLocks/>
          </p:cNvGrpSpPr>
          <p:nvPr/>
        </p:nvGrpSpPr>
        <p:grpSpPr bwMode="auto">
          <a:xfrm>
            <a:off x="1905000" y="3436938"/>
            <a:ext cx="636588" cy="153987"/>
            <a:chOff x="409" y="2313"/>
            <a:chExt cx="475" cy="108"/>
          </a:xfrm>
        </p:grpSpPr>
        <p:sp>
          <p:nvSpPr>
            <p:cNvPr id="547915" name="Oval 75"/>
            <p:cNvSpPr>
              <a:spLocks noChangeAspect="1" noChangeArrowheads="1"/>
            </p:cNvSpPr>
            <p:nvPr/>
          </p:nvSpPr>
          <p:spPr bwMode="auto">
            <a:xfrm>
              <a:off x="755" y="2313"/>
              <a:ext cx="115" cy="98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7916" name="Text Box 76"/>
            <p:cNvSpPr txBox="1">
              <a:spLocks noChangeArrowheads="1"/>
            </p:cNvSpPr>
            <p:nvPr/>
          </p:nvSpPr>
          <p:spPr bwMode="auto">
            <a:xfrm>
              <a:off x="784" y="2315"/>
              <a:ext cx="100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sz="1000">
                  <a:solidFill>
                    <a:srgbClr val="009900"/>
                  </a:solidFill>
                  <a:latin typeface="Arial Rounded MT Bold" pitchFamily="34" charset="0"/>
                </a:rPr>
                <a:t>S</a:t>
              </a:r>
            </a:p>
          </p:txBody>
        </p:sp>
        <p:sp>
          <p:nvSpPr>
            <p:cNvPr id="547917" name="Text Box 77"/>
            <p:cNvSpPr txBox="1">
              <a:spLocks noChangeArrowheads="1"/>
            </p:cNvSpPr>
            <p:nvPr/>
          </p:nvSpPr>
          <p:spPr bwMode="auto">
            <a:xfrm>
              <a:off x="409" y="2313"/>
              <a:ext cx="334" cy="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/>
            <a:lstStyle/>
            <a:p>
              <a:pPr eaLnBrk="1" hangingPunct="1"/>
              <a:r>
                <a:rPr lang="en-US" sz="900" b="1">
                  <a:solidFill>
                    <a:srgbClr val="009900"/>
                  </a:solidFill>
                  <a:latin typeface="Verdana" pitchFamily="34" charset="0"/>
                </a:rPr>
                <a:t>X(COB2)</a:t>
              </a:r>
            </a:p>
          </p:txBody>
        </p:sp>
      </p:grpSp>
      <p:sp>
        <p:nvSpPr>
          <p:cNvPr id="547918" name="Rectangle 78"/>
          <p:cNvSpPr>
            <a:spLocks noChangeArrowheads="1"/>
          </p:cNvSpPr>
          <p:nvPr/>
        </p:nvSpPr>
        <p:spPr bwMode="auto">
          <a:xfrm>
            <a:off x="3806825" y="1555750"/>
            <a:ext cx="80963" cy="1484313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7919" name="Text Box 79"/>
          <p:cNvSpPr txBox="1">
            <a:spLocks noChangeArrowheads="1"/>
          </p:cNvSpPr>
          <p:nvPr/>
        </p:nvSpPr>
        <p:spPr bwMode="auto">
          <a:xfrm>
            <a:off x="3632200" y="1336675"/>
            <a:ext cx="606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600" b="1">
                <a:solidFill>
                  <a:srgbClr val="000000"/>
                </a:solidFill>
                <a:latin typeface="Verdana" pitchFamily="34" charset="0"/>
              </a:rPr>
              <a:t>BPA1</a:t>
            </a:r>
            <a:endParaRPr lang="en-US" sz="1600" b="1" baseline="-250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47920" name="Text Box 80"/>
          <p:cNvSpPr txBox="1">
            <a:spLocks noChangeArrowheads="1"/>
          </p:cNvSpPr>
          <p:nvPr/>
        </p:nvSpPr>
        <p:spPr bwMode="auto">
          <a:xfrm>
            <a:off x="3616325" y="3279775"/>
            <a:ext cx="606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600" b="1">
                <a:solidFill>
                  <a:srgbClr val="000000"/>
                </a:solidFill>
                <a:latin typeface="Verdana" pitchFamily="34" charset="0"/>
              </a:rPr>
              <a:t>BPA2</a:t>
            </a:r>
            <a:endParaRPr lang="en-US" sz="1600" b="1" baseline="-250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47921" name="Rectangle 81"/>
          <p:cNvSpPr>
            <a:spLocks noChangeArrowheads="1"/>
          </p:cNvSpPr>
          <p:nvPr/>
        </p:nvSpPr>
        <p:spPr bwMode="auto">
          <a:xfrm>
            <a:off x="3816350" y="3500438"/>
            <a:ext cx="76200" cy="630237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" name="Group 82"/>
          <p:cNvGrpSpPr>
            <a:grpSpLocks/>
          </p:cNvGrpSpPr>
          <p:nvPr/>
        </p:nvGrpSpPr>
        <p:grpSpPr bwMode="auto">
          <a:xfrm>
            <a:off x="3776663" y="3910013"/>
            <a:ext cx="173037" cy="153987"/>
            <a:chOff x="352" y="3254"/>
            <a:chExt cx="129" cy="107"/>
          </a:xfrm>
        </p:grpSpPr>
        <p:sp>
          <p:nvSpPr>
            <p:cNvPr id="547923" name="Oval 83"/>
            <p:cNvSpPr>
              <a:spLocks noChangeAspect="1" noChangeArrowheads="1"/>
            </p:cNvSpPr>
            <p:nvPr/>
          </p:nvSpPr>
          <p:spPr bwMode="auto">
            <a:xfrm>
              <a:off x="352" y="3254"/>
              <a:ext cx="115" cy="98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7924" name="Text Box 84"/>
            <p:cNvSpPr txBox="1">
              <a:spLocks noChangeArrowheads="1"/>
            </p:cNvSpPr>
            <p:nvPr/>
          </p:nvSpPr>
          <p:spPr bwMode="auto">
            <a:xfrm>
              <a:off x="381" y="3256"/>
              <a:ext cx="100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sz="1000" b="1">
                  <a:solidFill>
                    <a:srgbClr val="000000"/>
                  </a:solidFill>
                  <a:latin typeface="Arial Rounded MT Bold" pitchFamily="34" charset="0"/>
                </a:rPr>
                <a:t>P</a:t>
              </a:r>
            </a:p>
          </p:txBody>
        </p:sp>
      </p:grpSp>
      <p:sp>
        <p:nvSpPr>
          <p:cNvPr id="547925" name="Oval 85"/>
          <p:cNvSpPr>
            <a:spLocks noChangeAspect="1" noChangeArrowheads="1"/>
          </p:cNvSpPr>
          <p:nvPr/>
        </p:nvSpPr>
        <p:spPr bwMode="auto">
          <a:xfrm>
            <a:off x="3776663" y="3721100"/>
            <a:ext cx="153987" cy="139700"/>
          </a:xfrm>
          <a:prstGeom prst="ellipse">
            <a:avLst/>
          </a:prstGeom>
          <a:solidFill>
            <a:schemeClr val="bg1"/>
          </a:solidFill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7926" name="Text Box 86"/>
          <p:cNvSpPr txBox="1">
            <a:spLocks noChangeArrowheads="1"/>
          </p:cNvSpPr>
          <p:nvPr/>
        </p:nvSpPr>
        <p:spPr bwMode="auto">
          <a:xfrm>
            <a:off x="3814763" y="3724275"/>
            <a:ext cx="1349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000" b="1">
                <a:solidFill>
                  <a:srgbClr val="000000"/>
                </a:solidFill>
                <a:latin typeface="Arial Rounded MT Bold" pitchFamily="34" charset="0"/>
              </a:rPr>
              <a:t>S</a:t>
            </a:r>
          </a:p>
        </p:txBody>
      </p:sp>
      <p:grpSp>
        <p:nvGrpSpPr>
          <p:cNvPr id="14" name="Group 87"/>
          <p:cNvGrpSpPr>
            <a:grpSpLocks/>
          </p:cNvGrpSpPr>
          <p:nvPr/>
        </p:nvGrpSpPr>
        <p:grpSpPr bwMode="auto">
          <a:xfrm>
            <a:off x="3313113" y="3721100"/>
            <a:ext cx="447675" cy="330200"/>
            <a:chOff x="1113" y="3650"/>
            <a:chExt cx="334" cy="232"/>
          </a:xfrm>
        </p:grpSpPr>
        <p:sp>
          <p:nvSpPr>
            <p:cNvPr id="547928" name="Text Box 88"/>
            <p:cNvSpPr txBox="1">
              <a:spLocks noChangeArrowheads="1"/>
            </p:cNvSpPr>
            <p:nvPr/>
          </p:nvSpPr>
          <p:spPr bwMode="auto">
            <a:xfrm>
              <a:off x="1113" y="3650"/>
              <a:ext cx="334" cy="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/>
            <a:lstStyle/>
            <a:p>
              <a:pPr eaLnBrk="1" hangingPunct="1"/>
              <a:r>
                <a:rPr lang="en-US" sz="900" b="1">
                  <a:solidFill>
                    <a:srgbClr val="000000"/>
                  </a:solidFill>
                  <a:latin typeface="Verdana" pitchFamily="34" charset="0"/>
                </a:rPr>
                <a:t>X(PNW2)</a:t>
              </a:r>
            </a:p>
          </p:txBody>
        </p:sp>
        <p:sp>
          <p:nvSpPr>
            <p:cNvPr id="547929" name="Text Box 89"/>
            <p:cNvSpPr txBox="1">
              <a:spLocks noChangeArrowheads="1"/>
            </p:cNvSpPr>
            <p:nvPr/>
          </p:nvSpPr>
          <p:spPr bwMode="auto">
            <a:xfrm>
              <a:off x="1113" y="3783"/>
              <a:ext cx="334" cy="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/>
            <a:lstStyle/>
            <a:p>
              <a:pPr eaLnBrk="1" hangingPunct="1"/>
              <a:r>
                <a:rPr lang="en-US" sz="900" b="1">
                  <a:solidFill>
                    <a:srgbClr val="000000"/>
                  </a:solidFill>
                  <a:latin typeface="Verdana" pitchFamily="34" charset="0"/>
                </a:rPr>
                <a:t>X(PNW2)</a:t>
              </a:r>
            </a:p>
          </p:txBody>
        </p:sp>
      </p:grpSp>
      <p:grpSp>
        <p:nvGrpSpPr>
          <p:cNvPr id="15" name="Group 90"/>
          <p:cNvGrpSpPr>
            <a:grpSpLocks/>
          </p:cNvGrpSpPr>
          <p:nvPr/>
        </p:nvGrpSpPr>
        <p:grpSpPr bwMode="auto">
          <a:xfrm>
            <a:off x="3305175" y="2620963"/>
            <a:ext cx="636588" cy="344487"/>
            <a:chOff x="1450" y="2211"/>
            <a:chExt cx="475" cy="242"/>
          </a:xfrm>
        </p:grpSpPr>
        <p:grpSp>
          <p:nvGrpSpPr>
            <p:cNvPr id="16" name="Group 91"/>
            <p:cNvGrpSpPr>
              <a:grpSpLocks/>
            </p:cNvGrpSpPr>
            <p:nvPr/>
          </p:nvGrpSpPr>
          <p:grpSpPr bwMode="auto">
            <a:xfrm>
              <a:off x="1796" y="2344"/>
              <a:ext cx="129" cy="109"/>
              <a:chOff x="352" y="3254"/>
              <a:chExt cx="129" cy="109"/>
            </a:xfrm>
          </p:grpSpPr>
          <p:sp>
            <p:nvSpPr>
              <p:cNvPr id="547932" name="Oval 92"/>
              <p:cNvSpPr>
                <a:spLocks noChangeAspect="1" noChangeArrowheads="1"/>
              </p:cNvSpPr>
              <p:nvPr/>
            </p:nvSpPr>
            <p:spPr bwMode="auto">
              <a:xfrm>
                <a:off x="352" y="3254"/>
                <a:ext cx="115" cy="98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7933" name="Text Box 93"/>
              <p:cNvSpPr txBox="1">
                <a:spLocks noChangeArrowheads="1"/>
              </p:cNvSpPr>
              <p:nvPr/>
            </p:nvSpPr>
            <p:spPr bwMode="auto">
              <a:xfrm>
                <a:off x="382" y="3256"/>
                <a:ext cx="99" cy="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en-US" sz="1000">
                    <a:solidFill>
                      <a:schemeClr val="accent2"/>
                    </a:solidFill>
                    <a:latin typeface="Arial Rounded MT Bold" pitchFamily="34" charset="0"/>
                  </a:rPr>
                  <a:t>P</a:t>
                </a:r>
              </a:p>
            </p:txBody>
          </p:sp>
        </p:grpSp>
        <p:sp>
          <p:nvSpPr>
            <p:cNvPr id="547934" name="Oval 94"/>
            <p:cNvSpPr>
              <a:spLocks noChangeAspect="1" noChangeArrowheads="1"/>
            </p:cNvSpPr>
            <p:nvPr/>
          </p:nvSpPr>
          <p:spPr bwMode="auto">
            <a:xfrm>
              <a:off x="1796" y="2211"/>
              <a:ext cx="115" cy="98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7935" name="Text Box 95"/>
            <p:cNvSpPr txBox="1">
              <a:spLocks noChangeArrowheads="1"/>
            </p:cNvSpPr>
            <p:nvPr/>
          </p:nvSpPr>
          <p:spPr bwMode="auto">
            <a:xfrm>
              <a:off x="1825" y="2213"/>
              <a:ext cx="100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sz="1000">
                  <a:solidFill>
                    <a:srgbClr val="009900"/>
                  </a:solidFill>
                  <a:latin typeface="Arial Rounded MT Bold" pitchFamily="34" charset="0"/>
                </a:rPr>
                <a:t>S</a:t>
              </a:r>
            </a:p>
          </p:txBody>
        </p:sp>
        <p:sp>
          <p:nvSpPr>
            <p:cNvPr id="547936" name="Text Box 96"/>
            <p:cNvSpPr txBox="1">
              <a:spLocks noChangeArrowheads="1"/>
            </p:cNvSpPr>
            <p:nvPr/>
          </p:nvSpPr>
          <p:spPr bwMode="auto">
            <a:xfrm>
              <a:off x="1450" y="2211"/>
              <a:ext cx="334" cy="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/>
            <a:lstStyle/>
            <a:p>
              <a:pPr eaLnBrk="1" hangingPunct="1"/>
              <a:r>
                <a:rPr lang="en-US" sz="900" b="1">
                  <a:solidFill>
                    <a:srgbClr val="009900"/>
                  </a:solidFill>
                  <a:latin typeface="Verdana" pitchFamily="34" charset="0"/>
                </a:rPr>
                <a:t>X(PNW1)</a:t>
              </a:r>
            </a:p>
          </p:txBody>
        </p:sp>
        <p:sp>
          <p:nvSpPr>
            <p:cNvPr id="547937" name="Text Box 97"/>
            <p:cNvSpPr txBox="1">
              <a:spLocks noChangeArrowheads="1"/>
            </p:cNvSpPr>
            <p:nvPr/>
          </p:nvSpPr>
          <p:spPr bwMode="auto">
            <a:xfrm>
              <a:off x="1450" y="2344"/>
              <a:ext cx="334" cy="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/>
            <a:lstStyle/>
            <a:p>
              <a:pPr eaLnBrk="1" hangingPunct="1"/>
              <a:r>
                <a:rPr lang="en-US" sz="900" b="1">
                  <a:solidFill>
                    <a:schemeClr val="accent2"/>
                  </a:solidFill>
                  <a:latin typeface="Verdana" pitchFamily="34" charset="0"/>
                </a:rPr>
                <a:t>X(PNW1)</a:t>
              </a:r>
            </a:p>
          </p:txBody>
        </p:sp>
      </p:grpSp>
      <p:sp useBgFill="1">
        <p:nvSpPr>
          <p:cNvPr id="547938" name="Text Box 98"/>
          <p:cNvSpPr txBox="1">
            <a:spLocks noChangeArrowheads="1"/>
          </p:cNvSpPr>
          <p:nvPr/>
        </p:nvSpPr>
        <p:spPr bwMode="auto">
          <a:xfrm>
            <a:off x="2841625" y="2270125"/>
            <a:ext cx="341313" cy="182563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200" b="1">
                <a:solidFill>
                  <a:srgbClr val="000000"/>
                </a:solidFill>
                <a:latin typeface="Arial Narrow" pitchFamily="34" charset="0"/>
              </a:rPr>
              <a:t>X MW</a:t>
            </a:r>
          </a:p>
        </p:txBody>
      </p:sp>
      <p:sp>
        <p:nvSpPr>
          <p:cNvPr id="547939" name="Line 99"/>
          <p:cNvSpPr>
            <a:spLocks noChangeShapeType="1"/>
          </p:cNvSpPr>
          <p:nvPr/>
        </p:nvSpPr>
        <p:spPr bwMode="auto">
          <a:xfrm flipH="1">
            <a:off x="2486025" y="2552700"/>
            <a:ext cx="130175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 useBgFill="1">
        <p:nvSpPr>
          <p:cNvPr id="547940" name="Text Box 100"/>
          <p:cNvSpPr txBox="1">
            <a:spLocks noChangeArrowheads="1"/>
          </p:cNvSpPr>
          <p:nvPr/>
        </p:nvSpPr>
        <p:spPr bwMode="auto">
          <a:xfrm>
            <a:off x="2832100" y="2457450"/>
            <a:ext cx="341313" cy="182563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200" b="1">
                <a:solidFill>
                  <a:srgbClr val="000000"/>
                </a:solidFill>
                <a:latin typeface="Arial Narrow" pitchFamily="34" charset="0"/>
              </a:rPr>
              <a:t>Y MW</a:t>
            </a:r>
          </a:p>
        </p:txBody>
      </p:sp>
      <p:sp>
        <p:nvSpPr>
          <p:cNvPr id="547941" name="Text Box 101"/>
          <p:cNvSpPr txBox="1">
            <a:spLocks noChangeArrowheads="1"/>
          </p:cNvSpPr>
          <p:nvPr/>
        </p:nvSpPr>
        <p:spPr bwMode="auto">
          <a:xfrm>
            <a:off x="6148388" y="2752725"/>
            <a:ext cx="495300" cy="547688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 anchorCtr="1"/>
          <a:lstStyle/>
          <a:p>
            <a:pPr algn="l" eaLnBrk="1" hangingPunct="1"/>
            <a:r>
              <a:rPr lang="en-US" sz="3200" b="1">
                <a:solidFill>
                  <a:srgbClr val="FFFFCC"/>
                </a:solidFill>
              </a:rPr>
              <a:t>L</a:t>
            </a:r>
          </a:p>
        </p:txBody>
      </p:sp>
      <p:sp>
        <p:nvSpPr>
          <p:cNvPr id="547942" name="Rectangle 102"/>
          <p:cNvSpPr>
            <a:spLocks noChangeArrowheads="1"/>
          </p:cNvSpPr>
          <p:nvPr/>
        </p:nvSpPr>
        <p:spPr bwMode="auto">
          <a:xfrm>
            <a:off x="7181850" y="3616325"/>
            <a:ext cx="63500" cy="1022350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7943" name="Text Box 103"/>
          <p:cNvSpPr txBox="1">
            <a:spLocks noChangeArrowheads="1"/>
          </p:cNvSpPr>
          <p:nvPr/>
        </p:nvSpPr>
        <p:spPr bwMode="auto">
          <a:xfrm>
            <a:off x="6800850" y="4600575"/>
            <a:ext cx="9001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600" b="1">
                <a:solidFill>
                  <a:schemeClr val="bg2"/>
                </a:solidFill>
                <a:latin typeface="Verdana" pitchFamily="34" charset="0"/>
              </a:rPr>
              <a:t>MID-C</a:t>
            </a:r>
          </a:p>
        </p:txBody>
      </p:sp>
      <p:grpSp>
        <p:nvGrpSpPr>
          <p:cNvPr id="17" name="Group 104"/>
          <p:cNvGrpSpPr>
            <a:grpSpLocks/>
          </p:cNvGrpSpPr>
          <p:nvPr/>
        </p:nvGrpSpPr>
        <p:grpSpPr bwMode="auto">
          <a:xfrm>
            <a:off x="7126288" y="4222750"/>
            <a:ext cx="830262" cy="220663"/>
            <a:chOff x="4878" y="2505"/>
            <a:chExt cx="620" cy="155"/>
          </a:xfrm>
        </p:grpSpPr>
        <p:grpSp>
          <p:nvGrpSpPr>
            <p:cNvPr id="18" name="Group 105"/>
            <p:cNvGrpSpPr>
              <a:grpSpLocks/>
            </p:cNvGrpSpPr>
            <p:nvPr/>
          </p:nvGrpSpPr>
          <p:grpSpPr bwMode="auto">
            <a:xfrm rot="21620403">
              <a:off x="4878" y="2505"/>
              <a:ext cx="137" cy="155"/>
              <a:chOff x="2052" y="3865"/>
              <a:chExt cx="79" cy="201"/>
            </a:xfrm>
          </p:grpSpPr>
          <p:sp>
            <p:nvSpPr>
              <p:cNvPr id="547946" name="AutoShape 106"/>
              <p:cNvSpPr>
                <a:spLocks noChangeArrowheads="1"/>
              </p:cNvSpPr>
              <p:nvPr/>
            </p:nvSpPr>
            <p:spPr bwMode="auto">
              <a:xfrm>
                <a:off x="2052" y="3968"/>
                <a:ext cx="79" cy="98"/>
              </a:xfrm>
              <a:prstGeom prst="triangle">
                <a:avLst>
                  <a:gd name="adj" fmla="val 49968"/>
                </a:avLst>
              </a:prstGeom>
              <a:solidFill>
                <a:schemeClr val="bg1"/>
              </a:solidFill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7947" name="AutoShape 107"/>
              <p:cNvSpPr>
                <a:spLocks noChangeArrowheads="1"/>
              </p:cNvSpPr>
              <p:nvPr/>
            </p:nvSpPr>
            <p:spPr bwMode="auto">
              <a:xfrm rot="10800000" flipH="1">
                <a:off x="2052" y="3865"/>
                <a:ext cx="79" cy="96"/>
              </a:xfrm>
              <a:prstGeom prst="triangle">
                <a:avLst>
                  <a:gd name="adj" fmla="val 49968"/>
                </a:avLst>
              </a:prstGeom>
              <a:solidFill>
                <a:schemeClr val="bg1"/>
              </a:solidFill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47948" name="Rectangle 108"/>
            <p:cNvSpPr>
              <a:spLocks noChangeArrowheads="1"/>
            </p:cNvSpPr>
            <p:nvPr/>
          </p:nvSpPr>
          <p:spPr bwMode="auto">
            <a:xfrm>
              <a:off x="5074" y="2517"/>
              <a:ext cx="424" cy="129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/>
              <a:endParaRPr lang="en-AU" sz="1200" b="1" i="1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9" name="Group 109"/>
          <p:cNvGrpSpPr>
            <a:grpSpLocks/>
          </p:cNvGrpSpPr>
          <p:nvPr/>
        </p:nvGrpSpPr>
        <p:grpSpPr bwMode="auto">
          <a:xfrm>
            <a:off x="7143750" y="3994150"/>
            <a:ext cx="173038" cy="153988"/>
            <a:chOff x="352" y="3254"/>
            <a:chExt cx="129" cy="109"/>
          </a:xfrm>
        </p:grpSpPr>
        <p:sp>
          <p:nvSpPr>
            <p:cNvPr id="547950" name="Oval 110"/>
            <p:cNvSpPr>
              <a:spLocks noChangeAspect="1" noChangeArrowheads="1"/>
            </p:cNvSpPr>
            <p:nvPr/>
          </p:nvSpPr>
          <p:spPr bwMode="auto">
            <a:xfrm>
              <a:off x="352" y="3254"/>
              <a:ext cx="115" cy="98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7951" name="Text Box 111"/>
            <p:cNvSpPr txBox="1">
              <a:spLocks noChangeArrowheads="1"/>
            </p:cNvSpPr>
            <p:nvPr/>
          </p:nvSpPr>
          <p:spPr bwMode="auto">
            <a:xfrm>
              <a:off x="382" y="3256"/>
              <a:ext cx="99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sz="1000">
                  <a:solidFill>
                    <a:schemeClr val="accent2"/>
                  </a:solidFill>
                  <a:latin typeface="Arial Rounded MT Bold" pitchFamily="34" charset="0"/>
                </a:rPr>
                <a:t>P</a:t>
              </a:r>
            </a:p>
          </p:txBody>
        </p:sp>
      </p:grpSp>
      <p:sp>
        <p:nvSpPr>
          <p:cNvPr id="547952" name="Oval 112"/>
          <p:cNvSpPr>
            <a:spLocks noChangeAspect="1" noChangeArrowheads="1"/>
          </p:cNvSpPr>
          <p:nvPr/>
        </p:nvSpPr>
        <p:spPr bwMode="auto">
          <a:xfrm>
            <a:off x="7143750" y="3803650"/>
            <a:ext cx="153988" cy="139700"/>
          </a:xfrm>
          <a:prstGeom prst="ellipse">
            <a:avLst/>
          </a:prstGeom>
          <a:solidFill>
            <a:schemeClr val="bg1"/>
          </a:solidFill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AU" sz="2400">
              <a:solidFill>
                <a:srgbClr val="009900"/>
              </a:solidFill>
              <a:latin typeface="Times New Roman" pitchFamily="18" charset="0"/>
            </a:endParaRPr>
          </a:p>
        </p:txBody>
      </p:sp>
      <p:sp>
        <p:nvSpPr>
          <p:cNvPr id="547953" name="Text Box 113"/>
          <p:cNvSpPr txBox="1">
            <a:spLocks noChangeArrowheads="1"/>
          </p:cNvSpPr>
          <p:nvPr/>
        </p:nvSpPr>
        <p:spPr bwMode="auto">
          <a:xfrm>
            <a:off x="7181850" y="3806825"/>
            <a:ext cx="1349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000">
                <a:solidFill>
                  <a:srgbClr val="009900"/>
                </a:solidFill>
                <a:latin typeface="Arial Rounded MT Bold" pitchFamily="34" charset="0"/>
              </a:rPr>
              <a:t>S</a:t>
            </a:r>
          </a:p>
        </p:txBody>
      </p:sp>
      <p:grpSp>
        <p:nvGrpSpPr>
          <p:cNvPr id="20" name="Group 114"/>
          <p:cNvGrpSpPr>
            <a:grpSpLocks/>
          </p:cNvGrpSpPr>
          <p:nvPr/>
        </p:nvGrpSpPr>
        <p:grpSpPr bwMode="auto">
          <a:xfrm>
            <a:off x="6680200" y="3803650"/>
            <a:ext cx="447675" cy="331788"/>
            <a:chOff x="1113" y="3650"/>
            <a:chExt cx="334" cy="232"/>
          </a:xfrm>
        </p:grpSpPr>
        <p:sp>
          <p:nvSpPr>
            <p:cNvPr id="547955" name="Text Box 115"/>
            <p:cNvSpPr txBox="1">
              <a:spLocks noChangeArrowheads="1"/>
            </p:cNvSpPr>
            <p:nvPr/>
          </p:nvSpPr>
          <p:spPr bwMode="auto">
            <a:xfrm>
              <a:off x="1113" y="3650"/>
              <a:ext cx="334" cy="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/>
            <a:lstStyle/>
            <a:p>
              <a:pPr eaLnBrk="1" hangingPunct="1"/>
              <a:r>
                <a:rPr lang="en-US" sz="900" b="1">
                  <a:solidFill>
                    <a:srgbClr val="009900"/>
                  </a:solidFill>
                  <a:latin typeface="Verdana" pitchFamily="34" charset="0"/>
                </a:rPr>
                <a:t>X(MIDC)</a:t>
              </a:r>
            </a:p>
          </p:txBody>
        </p:sp>
        <p:sp>
          <p:nvSpPr>
            <p:cNvPr id="547956" name="Text Box 116"/>
            <p:cNvSpPr txBox="1">
              <a:spLocks noChangeArrowheads="1"/>
            </p:cNvSpPr>
            <p:nvPr/>
          </p:nvSpPr>
          <p:spPr bwMode="auto">
            <a:xfrm>
              <a:off x="1113" y="3783"/>
              <a:ext cx="334" cy="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/>
            <a:lstStyle/>
            <a:p>
              <a:pPr eaLnBrk="1" hangingPunct="1"/>
              <a:r>
                <a:rPr lang="en-US" sz="900" b="1">
                  <a:solidFill>
                    <a:schemeClr val="accent2"/>
                  </a:solidFill>
                  <a:latin typeface="Verdana" pitchFamily="34" charset="0"/>
                </a:rPr>
                <a:t>X(MIDC)</a:t>
              </a:r>
            </a:p>
          </p:txBody>
        </p:sp>
      </p:grpSp>
      <p:sp>
        <p:nvSpPr>
          <p:cNvPr id="547957" name="Line 117"/>
          <p:cNvSpPr>
            <a:spLocks noChangeShapeType="1"/>
          </p:cNvSpPr>
          <p:nvPr/>
        </p:nvSpPr>
        <p:spPr bwMode="auto">
          <a:xfrm flipH="1">
            <a:off x="6481763" y="3711575"/>
            <a:ext cx="700087" cy="111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 useBgFill="1">
        <p:nvSpPr>
          <p:cNvPr id="547958" name="Text Box 118"/>
          <p:cNvSpPr txBox="1">
            <a:spLocks noChangeArrowheads="1"/>
          </p:cNvSpPr>
          <p:nvPr/>
        </p:nvSpPr>
        <p:spPr bwMode="auto">
          <a:xfrm>
            <a:off x="6726238" y="3640138"/>
            <a:ext cx="333375" cy="182562"/>
          </a:xfrm>
          <a:prstGeom prst="rect">
            <a:avLst/>
          </a:prstGeom>
          <a:ln w="1905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200" b="1">
                <a:solidFill>
                  <a:schemeClr val="bg2"/>
                </a:solidFill>
                <a:latin typeface="Arial Narrow" pitchFamily="34" charset="0"/>
              </a:rPr>
              <a:t>Z MW</a:t>
            </a:r>
          </a:p>
        </p:txBody>
      </p:sp>
      <p:sp>
        <p:nvSpPr>
          <p:cNvPr id="547959" name="Text Box 119"/>
          <p:cNvSpPr txBox="1">
            <a:spLocks noChangeArrowheads="1"/>
          </p:cNvSpPr>
          <p:nvPr/>
        </p:nvSpPr>
        <p:spPr bwMode="auto">
          <a:xfrm>
            <a:off x="7026275" y="2203450"/>
            <a:ext cx="431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600" b="1">
                <a:solidFill>
                  <a:srgbClr val="000000"/>
                </a:solidFill>
                <a:latin typeface="Verdana" pitchFamily="34" charset="0"/>
              </a:rPr>
              <a:t>PSE</a:t>
            </a:r>
          </a:p>
        </p:txBody>
      </p:sp>
      <p:sp>
        <p:nvSpPr>
          <p:cNvPr id="547960" name="Rectangle 120"/>
          <p:cNvSpPr>
            <a:spLocks noChangeArrowheads="1"/>
          </p:cNvSpPr>
          <p:nvPr/>
        </p:nvSpPr>
        <p:spPr bwMode="auto">
          <a:xfrm>
            <a:off x="7199313" y="2424113"/>
            <a:ext cx="63500" cy="615950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7961" name="Oval 121"/>
          <p:cNvSpPr>
            <a:spLocks noChangeAspect="1" noChangeArrowheads="1"/>
          </p:cNvSpPr>
          <p:nvPr/>
        </p:nvSpPr>
        <p:spPr bwMode="auto">
          <a:xfrm>
            <a:off x="7154863" y="2617788"/>
            <a:ext cx="153987" cy="1397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7962" name="Text Box 122"/>
          <p:cNvSpPr txBox="1">
            <a:spLocks noChangeArrowheads="1"/>
          </p:cNvSpPr>
          <p:nvPr/>
        </p:nvSpPr>
        <p:spPr bwMode="auto">
          <a:xfrm>
            <a:off x="7164388" y="2620963"/>
            <a:ext cx="134937" cy="161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000">
                <a:solidFill>
                  <a:srgbClr val="009900"/>
                </a:solidFill>
                <a:latin typeface="Arial Rounded MT Bold" pitchFamily="34" charset="0"/>
              </a:rPr>
              <a:t>S</a:t>
            </a:r>
          </a:p>
        </p:txBody>
      </p:sp>
      <p:grpSp>
        <p:nvGrpSpPr>
          <p:cNvPr id="21" name="Group 123"/>
          <p:cNvGrpSpPr>
            <a:grpSpLocks/>
          </p:cNvGrpSpPr>
          <p:nvPr/>
        </p:nvGrpSpPr>
        <p:grpSpPr bwMode="auto">
          <a:xfrm>
            <a:off x="6681788" y="2617788"/>
            <a:ext cx="447675" cy="330200"/>
            <a:chOff x="1113" y="3650"/>
            <a:chExt cx="334" cy="232"/>
          </a:xfrm>
        </p:grpSpPr>
        <p:sp>
          <p:nvSpPr>
            <p:cNvPr id="547964" name="Text Box 124"/>
            <p:cNvSpPr txBox="1">
              <a:spLocks noChangeArrowheads="1"/>
            </p:cNvSpPr>
            <p:nvPr/>
          </p:nvSpPr>
          <p:spPr bwMode="auto">
            <a:xfrm>
              <a:off x="1113" y="3650"/>
              <a:ext cx="334" cy="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/>
            <a:lstStyle/>
            <a:p>
              <a:pPr eaLnBrk="1" hangingPunct="1"/>
              <a:r>
                <a:rPr lang="en-US" sz="900" b="1">
                  <a:solidFill>
                    <a:srgbClr val="009900"/>
                  </a:solidFill>
                  <a:latin typeface="Verdana" pitchFamily="34" charset="0"/>
                </a:rPr>
                <a:t>X(PSE)</a:t>
              </a:r>
            </a:p>
          </p:txBody>
        </p:sp>
        <p:sp>
          <p:nvSpPr>
            <p:cNvPr id="547965" name="Text Box 125"/>
            <p:cNvSpPr txBox="1">
              <a:spLocks noChangeArrowheads="1"/>
            </p:cNvSpPr>
            <p:nvPr/>
          </p:nvSpPr>
          <p:spPr bwMode="auto">
            <a:xfrm>
              <a:off x="1113" y="3783"/>
              <a:ext cx="334" cy="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/>
            <a:lstStyle/>
            <a:p>
              <a:pPr eaLnBrk="1" hangingPunct="1"/>
              <a:r>
                <a:rPr lang="en-US" sz="900" b="1">
                  <a:solidFill>
                    <a:schemeClr val="accent2"/>
                  </a:solidFill>
                  <a:latin typeface="Verdana" pitchFamily="34" charset="0"/>
                </a:rPr>
                <a:t>X(PSE)</a:t>
              </a:r>
            </a:p>
          </p:txBody>
        </p:sp>
      </p:grpSp>
      <p:grpSp>
        <p:nvGrpSpPr>
          <p:cNvPr id="22" name="Group 126"/>
          <p:cNvGrpSpPr>
            <a:grpSpLocks/>
          </p:cNvGrpSpPr>
          <p:nvPr/>
        </p:nvGrpSpPr>
        <p:grpSpPr bwMode="auto">
          <a:xfrm>
            <a:off x="6481763" y="2424113"/>
            <a:ext cx="700087" cy="192087"/>
            <a:chOff x="3823" y="1753"/>
            <a:chExt cx="523" cy="135"/>
          </a:xfrm>
        </p:grpSpPr>
        <p:sp>
          <p:nvSpPr>
            <p:cNvPr id="547967" name="Line 127"/>
            <p:cNvSpPr>
              <a:spLocks noChangeShapeType="1"/>
            </p:cNvSpPr>
            <p:nvPr/>
          </p:nvSpPr>
          <p:spPr bwMode="auto">
            <a:xfrm flipH="1">
              <a:off x="3823" y="1810"/>
              <a:ext cx="52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547968" name="Text Box 128"/>
            <p:cNvSpPr txBox="1">
              <a:spLocks noChangeArrowheads="1"/>
            </p:cNvSpPr>
            <p:nvPr/>
          </p:nvSpPr>
          <p:spPr bwMode="auto">
            <a:xfrm>
              <a:off x="3938" y="1753"/>
              <a:ext cx="287" cy="135"/>
            </a:xfrm>
            <a:prstGeom prst="rect">
              <a:avLst/>
            </a:prstGeom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sz="1200" b="1">
                  <a:solidFill>
                    <a:schemeClr val="bg2"/>
                  </a:solidFill>
                  <a:latin typeface="Arial Narrow" pitchFamily="34" charset="0"/>
                </a:rPr>
                <a:t>W MW</a:t>
              </a:r>
            </a:p>
          </p:txBody>
        </p:sp>
      </p:grpSp>
      <p:sp>
        <p:nvSpPr>
          <p:cNvPr id="547969" name="Rectangle 129"/>
          <p:cNvSpPr>
            <a:spLocks noChangeArrowheads="1"/>
          </p:cNvSpPr>
          <p:nvPr/>
        </p:nvSpPr>
        <p:spPr bwMode="auto">
          <a:xfrm>
            <a:off x="4586288" y="1878013"/>
            <a:ext cx="963612" cy="84137"/>
          </a:xfrm>
          <a:prstGeom prst="rect">
            <a:avLst/>
          </a:prstGeom>
          <a:solidFill>
            <a:srgbClr val="FF99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7970" name="Line 130"/>
          <p:cNvSpPr>
            <a:spLocks noChangeShapeType="1"/>
          </p:cNvSpPr>
          <p:nvPr/>
        </p:nvSpPr>
        <p:spPr bwMode="auto">
          <a:xfrm flipH="1">
            <a:off x="5068888" y="1962150"/>
            <a:ext cx="1587" cy="2809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7971" name="Rectangle 131"/>
          <p:cNvSpPr>
            <a:spLocks noChangeArrowheads="1"/>
          </p:cNvSpPr>
          <p:nvPr/>
        </p:nvSpPr>
        <p:spPr bwMode="auto">
          <a:xfrm>
            <a:off x="3997325" y="885825"/>
            <a:ext cx="1477963" cy="2127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400" b="1">
                <a:solidFill>
                  <a:srgbClr val="FF0000"/>
                </a:solidFill>
                <a:latin typeface="Times New Roman" pitchFamily="18" charset="0"/>
              </a:rPr>
              <a:t>Contract Bus</a:t>
            </a:r>
          </a:p>
        </p:txBody>
      </p:sp>
      <p:sp>
        <p:nvSpPr>
          <p:cNvPr id="547972" name="Rectangle 132"/>
          <p:cNvSpPr>
            <a:spLocks noChangeArrowheads="1"/>
          </p:cNvSpPr>
          <p:nvPr/>
        </p:nvSpPr>
        <p:spPr bwMode="auto">
          <a:xfrm>
            <a:off x="4586288" y="2257425"/>
            <a:ext cx="963612" cy="84138"/>
          </a:xfrm>
          <a:prstGeom prst="rect">
            <a:avLst/>
          </a:prstGeom>
          <a:solidFill>
            <a:srgbClr val="FF99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7973" name="Line 133"/>
          <p:cNvSpPr>
            <a:spLocks noChangeShapeType="1"/>
          </p:cNvSpPr>
          <p:nvPr/>
        </p:nvSpPr>
        <p:spPr bwMode="auto">
          <a:xfrm flipH="1" flipV="1">
            <a:off x="2478088" y="4443413"/>
            <a:ext cx="3849687" cy="3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7974" name="Line 134"/>
          <p:cNvSpPr>
            <a:spLocks noChangeShapeType="1"/>
          </p:cNvSpPr>
          <p:nvPr/>
        </p:nvSpPr>
        <p:spPr bwMode="auto">
          <a:xfrm flipH="1" flipV="1">
            <a:off x="2478088" y="5676900"/>
            <a:ext cx="3870325" cy="47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7975" name="Text Box 135"/>
          <p:cNvSpPr txBox="1">
            <a:spLocks noChangeArrowheads="1"/>
          </p:cNvSpPr>
          <p:nvPr/>
        </p:nvSpPr>
        <p:spPr bwMode="auto">
          <a:xfrm>
            <a:off x="3616325" y="4584700"/>
            <a:ext cx="606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 eaLnBrk="1" hangingPunct="1"/>
            <a:r>
              <a:rPr lang="en-US" sz="1600" b="1">
                <a:solidFill>
                  <a:srgbClr val="000000"/>
                </a:solidFill>
                <a:latin typeface="Verdana" pitchFamily="34" charset="0"/>
              </a:rPr>
              <a:t>BPA3</a:t>
            </a:r>
            <a:endParaRPr lang="en-US" sz="1600" b="1" baseline="-250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47976" name="Rectangle 136"/>
          <p:cNvSpPr>
            <a:spLocks noChangeArrowheads="1"/>
          </p:cNvSpPr>
          <p:nvPr/>
        </p:nvSpPr>
        <p:spPr bwMode="auto">
          <a:xfrm>
            <a:off x="3816350" y="4805363"/>
            <a:ext cx="76200" cy="630237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" name="Group 137"/>
          <p:cNvGrpSpPr>
            <a:grpSpLocks/>
          </p:cNvGrpSpPr>
          <p:nvPr/>
        </p:nvGrpSpPr>
        <p:grpSpPr bwMode="auto">
          <a:xfrm>
            <a:off x="3776663" y="5214938"/>
            <a:ext cx="173037" cy="153987"/>
            <a:chOff x="352" y="3254"/>
            <a:chExt cx="129" cy="108"/>
          </a:xfrm>
        </p:grpSpPr>
        <p:sp>
          <p:nvSpPr>
            <p:cNvPr id="547978" name="Oval 138"/>
            <p:cNvSpPr>
              <a:spLocks noChangeAspect="1" noChangeArrowheads="1"/>
            </p:cNvSpPr>
            <p:nvPr/>
          </p:nvSpPr>
          <p:spPr bwMode="auto">
            <a:xfrm>
              <a:off x="352" y="3254"/>
              <a:ext cx="115" cy="98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7979" name="Text Box 139"/>
            <p:cNvSpPr txBox="1">
              <a:spLocks noChangeArrowheads="1"/>
            </p:cNvSpPr>
            <p:nvPr/>
          </p:nvSpPr>
          <p:spPr bwMode="auto">
            <a:xfrm>
              <a:off x="382" y="3256"/>
              <a:ext cx="9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sz="1000">
                  <a:solidFill>
                    <a:schemeClr val="accent2"/>
                  </a:solidFill>
                  <a:latin typeface="Arial Rounded MT Bold" pitchFamily="34" charset="0"/>
                </a:rPr>
                <a:t>P</a:t>
              </a:r>
            </a:p>
          </p:txBody>
        </p:sp>
      </p:grpSp>
      <p:sp>
        <p:nvSpPr>
          <p:cNvPr id="547980" name="Oval 140"/>
          <p:cNvSpPr>
            <a:spLocks noChangeAspect="1" noChangeArrowheads="1"/>
          </p:cNvSpPr>
          <p:nvPr/>
        </p:nvSpPr>
        <p:spPr bwMode="auto">
          <a:xfrm>
            <a:off x="3776663" y="5026025"/>
            <a:ext cx="153987" cy="139700"/>
          </a:xfrm>
          <a:prstGeom prst="ellipse">
            <a:avLst/>
          </a:prstGeom>
          <a:solidFill>
            <a:schemeClr val="bg1"/>
          </a:solidFill>
          <a:ln w="190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7981" name="Text Box 141"/>
          <p:cNvSpPr txBox="1">
            <a:spLocks noChangeArrowheads="1"/>
          </p:cNvSpPr>
          <p:nvPr/>
        </p:nvSpPr>
        <p:spPr bwMode="auto">
          <a:xfrm>
            <a:off x="3814763" y="5029200"/>
            <a:ext cx="1349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000">
                <a:solidFill>
                  <a:srgbClr val="009900"/>
                </a:solidFill>
                <a:latin typeface="Arial Rounded MT Bold" pitchFamily="34" charset="0"/>
              </a:rPr>
              <a:t>S</a:t>
            </a:r>
          </a:p>
        </p:txBody>
      </p:sp>
      <p:grpSp>
        <p:nvGrpSpPr>
          <p:cNvPr id="24" name="Group 142"/>
          <p:cNvGrpSpPr>
            <a:grpSpLocks/>
          </p:cNvGrpSpPr>
          <p:nvPr/>
        </p:nvGrpSpPr>
        <p:grpSpPr bwMode="auto">
          <a:xfrm>
            <a:off x="3313113" y="5026025"/>
            <a:ext cx="447675" cy="330200"/>
            <a:chOff x="1113" y="3650"/>
            <a:chExt cx="334" cy="232"/>
          </a:xfrm>
        </p:grpSpPr>
        <p:sp>
          <p:nvSpPr>
            <p:cNvPr id="547983" name="Text Box 143"/>
            <p:cNvSpPr txBox="1">
              <a:spLocks noChangeArrowheads="1"/>
            </p:cNvSpPr>
            <p:nvPr/>
          </p:nvSpPr>
          <p:spPr bwMode="auto">
            <a:xfrm>
              <a:off x="1113" y="3650"/>
              <a:ext cx="334" cy="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/>
            <a:lstStyle/>
            <a:p>
              <a:pPr eaLnBrk="1" hangingPunct="1"/>
              <a:r>
                <a:rPr lang="en-US" sz="900" b="1">
                  <a:solidFill>
                    <a:srgbClr val="009900"/>
                  </a:solidFill>
                  <a:latin typeface="Verdana" pitchFamily="34" charset="0"/>
                </a:rPr>
                <a:t>X(PNW3)</a:t>
              </a:r>
            </a:p>
          </p:txBody>
        </p:sp>
        <p:sp>
          <p:nvSpPr>
            <p:cNvPr id="547984" name="Text Box 144"/>
            <p:cNvSpPr txBox="1">
              <a:spLocks noChangeArrowheads="1"/>
            </p:cNvSpPr>
            <p:nvPr/>
          </p:nvSpPr>
          <p:spPr bwMode="auto">
            <a:xfrm>
              <a:off x="1113" y="3783"/>
              <a:ext cx="334" cy="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/>
            <a:lstStyle/>
            <a:p>
              <a:pPr eaLnBrk="1" hangingPunct="1"/>
              <a:r>
                <a:rPr lang="en-US" sz="900" b="1">
                  <a:solidFill>
                    <a:schemeClr val="accent2"/>
                  </a:solidFill>
                  <a:latin typeface="Verdana" pitchFamily="34" charset="0"/>
                </a:rPr>
                <a:t>X(PNW3)</a:t>
              </a:r>
            </a:p>
          </p:txBody>
        </p:sp>
      </p:grpSp>
      <p:sp>
        <p:nvSpPr>
          <p:cNvPr id="547985" name="Line 145"/>
          <p:cNvSpPr>
            <a:spLocks noChangeShapeType="1"/>
          </p:cNvSpPr>
          <p:nvPr/>
        </p:nvSpPr>
        <p:spPr bwMode="auto">
          <a:xfrm flipH="1">
            <a:off x="3892550" y="4905375"/>
            <a:ext cx="2435225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7986" name="Freeform 146"/>
          <p:cNvSpPr>
            <a:spLocks/>
          </p:cNvSpPr>
          <p:nvPr/>
        </p:nvSpPr>
        <p:spPr bwMode="auto">
          <a:xfrm>
            <a:off x="2478088" y="1219200"/>
            <a:ext cx="2387600" cy="6635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64" y="96"/>
              </a:cxn>
              <a:cxn ang="0">
                <a:pos x="1104" y="432"/>
              </a:cxn>
            </a:cxnLst>
            <a:rect l="0" t="0" r="r" b="b"/>
            <a:pathLst>
              <a:path w="1104" h="432">
                <a:moveTo>
                  <a:pt x="0" y="0"/>
                </a:moveTo>
                <a:cubicBezTo>
                  <a:pt x="340" y="12"/>
                  <a:pt x="680" y="24"/>
                  <a:pt x="864" y="96"/>
                </a:cubicBezTo>
                <a:cubicBezTo>
                  <a:pt x="1048" y="168"/>
                  <a:pt x="1064" y="376"/>
                  <a:pt x="1104" y="432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7987" name="Freeform 147"/>
          <p:cNvSpPr>
            <a:spLocks/>
          </p:cNvSpPr>
          <p:nvPr/>
        </p:nvSpPr>
        <p:spPr bwMode="auto">
          <a:xfrm flipV="1">
            <a:off x="2486025" y="2341563"/>
            <a:ext cx="2411413" cy="914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64" y="96"/>
              </a:cxn>
              <a:cxn ang="0">
                <a:pos x="1104" y="432"/>
              </a:cxn>
            </a:cxnLst>
            <a:rect l="0" t="0" r="r" b="b"/>
            <a:pathLst>
              <a:path w="1104" h="432">
                <a:moveTo>
                  <a:pt x="0" y="0"/>
                </a:moveTo>
                <a:cubicBezTo>
                  <a:pt x="340" y="12"/>
                  <a:pt x="680" y="24"/>
                  <a:pt x="864" y="96"/>
                </a:cubicBezTo>
                <a:cubicBezTo>
                  <a:pt x="1048" y="168"/>
                  <a:pt x="1064" y="376"/>
                  <a:pt x="1104" y="432"/>
                </a:cubicBezTo>
              </a:path>
            </a:pathLst>
          </a:custGeom>
          <a:noFill/>
          <a:ln w="19050" cmpd="sng">
            <a:solidFill>
              <a:srgbClr val="000000"/>
            </a:solidFill>
            <a:round/>
            <a:headEnd type="triangl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5" name="Group 148"/>
          <p:cNvGrpSpPr>
            <a:grpSpLocks/>
          </p:cNvGrpSpPr>
          <p:nvPr/>
        </p:nvGrpSpPr>
        <p:grpSpPr bwMode="auto">
          <a:xfrm>
            <a:off x="7154863" y="2813050"/>
            <a:ext cx="171450" cy="165100"/>
            <a:chOff x="352" y="3254"/>
            <a:chExt cx="129" cy="116"/>
          </a:xfrm>
        </p:grpSpPr>
        <p:sp>
          <p:nvSpPr>
            <p:cNvPr id="547989" name="Oval 149"/>
            <p:cNvSpPr>
              <a:spLocks noChangeAspect="1" noChangeArrowheads="1"/>
            </p:cNvSpPr>
            <p:nvPr/>
          </p:nvSpPr>
          <p:spPr bwMode="auto">
            <a:xfrm>
              <a:off x="352" y="3254"/>
              <a:ext cx="115" cy="9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7990" name="Text Box 150"/>
            <p:cNvSpPr txBox="1">
              <a:spLocks noChangeArrowheads="1"/>
            </p:cNvSpPr>
            <p:nvPr/>
          </p:nvSpPr>
          <p:spPr bwMode="auto">
            <a:xfrm>
              <a:off x="381" y="3256"/>
              <a:ext cx="100" cy="11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sz="1000">
                  <a:solidFill>
                    <a:schemeClr val="accent2"/>
                  </a:solidFill>
                  <a:latin typeface="Arial Rounded MT Bold" pitchFamily="34" charset="0"/>
                </a:rPr>
                <a:t>P</a:t>
              </a:r>
            </a:p>
          </p:txBody>
        </p:sp>
      </p:grpSp>
      <p:sp>
        <p:nvSpPr>
          <p:cNvPr id="547991" name="Rectangle 151"/>
          <p:cNvSpPr>
            <a:spLocks noChangeArrowheads="1"/>
          </p:cNvSpPr>
          <p:nvPr/>
        </p:nvSpPr>
        <p:spPr bwMode="auto">
          <a:xfrm>
            <a:off x="2413000" y="5267325"/>
            <a:ext cx="65088" cy="508000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" name="Group 152"/>
          <p:cNvGrpSpPr>
            <a:grpSpLocks/>
          </p:cNvGrpSpPr>
          <p:nvPr/>
        </p:nvGrpSpPr>
        <p:grpSpPr bwMode="auto">
          <a:xfrm>
            <a:off x="1905000" y="5410200"/>
            <a:ext cx="636588" cy="153988"/>
            <a:chOff x="409" y="3655"/>
            <a:chExt cx="475" cy="107"/>
          </a:xfrm>
        </p:grpSpPr>
        <p:sp>
          <p:nvSpPr>
            <p:cNvPr id="547993" name="Oval 153"/>
            <p:cNvSpPr>
              <a:spLocks noChangeAspect="1" noChangeArrowheads="1"/>
            </p:cNvSpPr>
            <p:nvPr/>
          </p:nvSpPr>
          <p:spPr bwMode="auto">
            <a:xfrm>
              <a:off x="755" y="3655"/>
              <a:ext cx="115" cy="98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7994" name="Text Box 154"/>
            <p:cNvSpPr txBox="1">
              <a:spLocks noChangeArrowheads="1"/>
            </p:cNvSpPr>
            <p:nvPr/>
          </p:nvSpPr>
          <p:spPr bwMode="auto">
            <a:xfrm>
              <a:off x="784" y="3657"/>
              <a:ext cx="100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sz="1000">
                  <a:solidFill>
                    <a:srgbClr val="009900"/>
                  </a:solidFill>
                  <a:latin typeface="Arial Rounded MT Bold" pitchFamily="34" charset="0"/>
                </a:rPr>
                <a:t>S</a:t>
              </a:r>
            </a:p>
          </p:txBody>
        </p:sp>
        <p:sp>
          <p:nvSpPr>
            <p:cNvPr id="547995" name="Text Box 155"/>
            <p:cNvSpPr txBox="1">
              <a:spLocks noChangeArrowheads="1"/>
            </p:cNvSpPr>
            <p:nvPr/>
          </p:nvSpPr>
          <p:spPr bwMode="auto">
            <a:xfrm>
              <a:off x="409" y="3655"/>
              <a:ext cx="334" cy="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/>
            <a:lstStyle/>
            <a:p>
              <a:pPr eaLnBrk="1" hangingPunct="1"/>
              <a:r>
                <a:rPr lang="en-US" sz="900" b="1">
                  <a:solidFill>
                    <a:srgbClr val="009900"/>
                  </a:solidFill>
                  <a:latin typeface="Verdana" pitchFamily="34" charset="0"/>
                </a:rPr>
                <a:t>X(COB3)</a:t>
              </a:r>
            </a:p>
          </p:txBody>
        </p:sp>
      </p:grpSp>
      <p:sp>
        <p:nvSpPr>
          <p:cNvPr id="547996" name="Rectangle 156"/>
          <p:cNvSpPr>
            <a:spLocks noChangeArrowheads="1"/>
          </p:cNvSpPr>
          <p:nvPr/>
        </p:nvSpPr>
        <p:spPr bwMode="auto">
          <a:xfrm>
            <a:off x="4832350" y="1108075"/>
            <a:ext cx="65088" cy="458788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7" name="Group 157"/>
          <p:cNvGrpSpPr>
            <a:grpSpLocks/>
          </p:cNvGrpSpPr>
          <p:nvPr/>
        </p:nvGrpSpPr>
        <p:grpSpPr bwMode="auto">
          <a:xfrm rot="21620403">
            <a:off x="4773613" y="1174750"/>
            <a:ext cx="184150" cy="220663"/>
            <a:chOff x="2052" y="3865"/>
            <a:chExt cx="79" cy="201"/>
          </a:xfrm>
        </p:grpSpPr>
        <p:sp>
          <p:nvSpPr>
            <p:cNvPr id="547998" name="AutoShape 158"/>
            <p:cNvSpPr>
              <a:spLocks noChangeArrowheads="1"/>
            </p:cNvSpPr>
            <p:nvPr/>
          </p:nvSpPr>
          <p:spPr bwMode="auto">
            <a:xfrm>
              <a:off x="2052" y="3968"/>
              <a:ext cx="79" cy="98"/>
            </a:xfrm>
            <a:prstGeom prst="triangle">
              <a:avLst>
                <a:gd name="adj" fmla="val 49968"/>
              </a:avLst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7999" name="AutoShape 159"/>
            <p:cNvSpPr>
              <a:spLocks noChangeArrowheads="1"/>
            </p:cNvSpPr>
            <p:nvPr/>
          </p:nvSpPr>
          <p:spPr bwMode="auto">
            <a:xfrm rot="10800000" flipH="1">
              <a:off x="2052" y="3865"/>
              <a:ext cx="79" cy="96"/>
            </a:xfrm>
            <a:prstGeom prst="triangle">
              <a:avLst>
                <a:gd name="adj" fmla="val 49968"/>
              </a:avLst>
            </a:prstGeom>
            <a:solidFill>
              <a:schemeClr val="bg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48000" name="Line 160"/>
          <p:cNvSpPr>
            <a:spLocks noChangeShapeType="1"/>
          </p:cNvSpPr>
          <p:nvPr/>
        </p:nvSpPr>
        <p:spPr bwMode="auto">
          <a:xfrm>
            <a:off x="4897438" y="1525588"/>
            <a:ext cx="143351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8001" name="Text Box 161"/>
          <p:cNvSpPr txBox="1">
            <a:spLocks noChangeArrowheads="1"/>
          </p:cNvSpPr>
          <p:nvPr/>
        </p:nvSpPr>
        <p:spPr bwMode="auto">
          <a:xfrm>
            <a:off x="4446588" y="3760788"/>
            <a:ext cx="15478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600" b="1">
                <a:solidFill>
                  <a:schemeClr val="bg2"/>
                </a:solidFill>
                <a:latin typeface="Verdana" pitchFamily="34" charset="0"/>
              </a:rPr>
              <a:t>“line limits”</a:t>
            </a:r>
          </a:p>
        </p:txBody>
      </p:sp>
      <p:sp>
        <p:nvSpPr>
          <p:cNvPr id="548002" name="Text Box 162"/>
          <p:cNvSpPr txBox="1">
            <a:spLocks noChangeArrowheads="1"/>
          </p:cNvSpPr>
          <p:nvPr/>
        </p:nvSpPr>
        <p:spPr bwMode="auto">
          <a:xfrm>
            <a:off x="7467600" y="304800"/>
            <a:ext cx="15382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600" b="1">
                <a:solidFill>
                  <a:schemeClr val="bg2"/>
                </a:solidFill>
                <a:latin typeface="Verdana" pitchFamily="34" charset="0"/>
              </a:rPr>
              <a:t>“aggregate </a:t>
            </a:r>
          </a:p>
          <a:p>
            <a:pPr algn="l" eaLnBrk="1" hangingPunct="1"/>
            <a:r>
              <a:rPr lang="en-US" sz="1600" b="1">
                <a:solidFill>
                  <a:schemeClr val="bg2"/>
                </a:solidFill>
                <a:latin typeface="Verdana" pitchFamily="34" charset="0"/>
              </a:rPr>
              <a:t>unit”</a:t>
            </a:r>
          </a:p>
        </p:txBody>
      </p:sp>
      <p:sp>
        <p:nvSpPr>
          <p:cNvPr id="548003" name="AutoShape 163"/>
          <p:cNvSpPr>
            <a:spLocks noChangeArrowheads="1"/>
          </p:cNvSpPr>
          <p:nvPr/>
        </p:nvSpPr>
        <p:spPr bwMode="auto">
          <a:xfrm>
            <a:off x="4960938" y="4035425"/>
            <a:ext cx="193675" cy="409575"/>
          </a:xfrm>
          <a:prstGeom prst="downArrow">
            <a:avLst>
              <a:gd name="adj1" fmla="val 50000"/>
              <a:gd name="adj2" fmla="val 52869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8004" name="AutoShape 164"/>
          <p:cNvSpPr>
            <a:spLocks noChangeArrowheads="1"/>
          </p:cNvSpPr>
          <p:nvPr/>
        </p:nvSpPr>
        <p:spPr bwMode="auto">
          <a:xfrm>
            <a:off x="8302625" y="954088"/>
            <a:ext cx="708025" cy="1233487"/>
          </a:xfrm>
          <a:prstGeom prst="curvedLeftArrow">
            <a:avLst>
              <a:gd name="adj1" fmla="val 34843"/>
              <a:gd name="adj2" fmla="val 69686"/>
              <a:gd name="adj3" fmla="val 3333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8005" name="Text Box 165"/>
          <p:cNvSpPr txBox="1">
            <a:spLocks noChangeArrowheads="1"/>
          </p:cNvSpPr>
          <p:nvPr/>
        </p:nvSpPr>
        <p:spPr bwMode="auto">
          <a:xfrm>
            <a:off x="4375150" y="4992688"/>
            <a:ext cx="15335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600" b="1">
                <a:solidFill>
                  <a:schemeClr val="bg2"/>
                </a:solidFill>
                <a:latin typeface="Verdana" pitchFamily="34" charset="0"/>
              </a:rPr>
              <a:t>“group line </a:t>
            </a:r>
          </a:p>
          <a:p>
            <a:pPr algn="l" eaLnBrk="1" hangingPunct="1"/>
            <a:r>
              <a:rPr lang="en-US" sz="1600" b="1">
                <a:solidFill>
                  <a:schemeClr val="bg2"/>
                </a:solidFill>
                <a:latin typeface="Verdana" pitchFamily="34" charset="0"/>
              </a:rPr>
              <a:t>       limits”</a:t>
            </a:r>
          </a:p>
        </p:txBody>
      </p:sp>
      <p:sp>
        <p:nvSpPr>
          <p:cNvPr id="548006" name="Oval 166"/>
          <p:cNvSpPr>
            <a:spLocks noChangeArrowheads="1"/>
          </p:cNvSpPr>
          <p:nvPr/>
        </p:nvSpPr>
        <p:spPr bwMode="auto">
          <a:xfrm>
            <a:off x="5540375" y="4240213"/>
            <a:ext cx="512763" cy="1779587"/>
          </a:xfrm>
          <a:prstGeom prst="ellipse">
            <a:avLst/>
          </a:prstGeom>
          <a:noFill/>
          <a:ln w="12700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8008" name="Oval 168"/>
          <p:cNvSpPr>
            <a:spLocks noChangeArrowheads="1"/>
          </p:cNvSpPr>
          <p:nvPr/>
        </p:nvSpPr>
        <p:spPr bwMode="auto">
          <a:xfrm>
            <a:off x="4419600" y="4724400"/>
            <a:ext cx="1676400" cy="1371600"/>
          </a:xfrm>
          <a:prstGeom prst="ellips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Tm="4000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LT </a:t>
            </a:r>
            <a:r>
              <a:rPr lang="en-US" sz="3200" i="1"/>
              <a:t>Vista</a:t>
            </a:r>
            <a:r>
              <a:rPr lang="en-US" sz="3200"/>
              <a:t> </a:t>
            </a:r>
            <a:r>
              <a:rPr lang="en-US"/>
              <a:t>Physical Model </a:t>
            </a:r>
            <a:br>
              <a:rPr lang="en-US"/>
            </a:br>
            <a:r>
              <a:rPr lang="en-US" sz="2800"/>
              <a:t>Transmission System</a:t>
            </a:r>
            <a:endParaRPr lang="en-US"/>
          </a:p>
        </p:txBody>
      </p:sp>
      <p:pic>
        <p:nvPicPr>
          <p:cNvPr id="196611" name="Picture 3" descr="TransmissionSystemComponen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556792"/>
            <a:ext cx="7010400" cy="431958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6705600" cy="1143000"/>
          </a:xfrm>
        </p:spPr>
        <p:txBody>
          <a:bodyPr/>
          <a:lstStyle/>
          <a:p>
            <a:pPr algn="ctr"/>
            <a:r>
              <a:rPr lang="en-US" dirty="0" smtClean="0"/>
              <a:t>Hatch Power and Water Optimization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712" y="1124744"/>
            <a:ext cx="6324600" cy="4495800"/>
          </a:xfrm>
        </p:spPr>
        <p:txBody>
          <a:bodyPr/>
          <a:lstStyle/>
          <a:p>
            <a:r>
              <a:rPr lang="en-AU" dirty="0" smtClean="0"/>
              <a:t>Engineering Company</a:t>
            </a:r>
            <a:endParaRPr lang="en-US" dirty="0" smtClean="0"/>
          </a:p>
          <a:p>
            <a:r>
              <a:rPr lang="en-US" dirty="0" smtClean="0"/>
              <a:t>Specialized group within Hatch Renewable Power</a:t>
            </a:r>
          </a:p>
          <a:p>
            <a:r>
              <a:rPr lang="en-US" dirty="0" smtClean="0"/>
              <a:t>Experience:</a:t>
            </a:r>
          </a:p>
          <a:p>
            <a:pPr lvl="1"/>
            <a:r>
              <a:rPr lang="en-US" dirty="0" smtClean="0"/>
              <a:t>Over 40 systems implemented</a:t>
            </a:r>
          </a:p>
          <a:p>
            <a:pPr lvl="1"/>
            <a:r>
              <a:rPr lang="en-US" dirty="0" smtClean="0"/>
              <a:t>Experience with different types of hydro systems</a:t>
            </a:r>
          </a:p>
          <a:p>
            <a:r>
              <a:rPr lang="en-US" dirty="0" smtClean="0"/>
              <a:t>Supported by over 9,000 multi-disciplinary engineering professionals worldwide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6800" y="6477000"/>
            <a:ext cx="381000" cy="228600"/>
          </a:xfrm>
          <a:prstGeom prst="rect">
            <a:avLst/>
          </a:prstGeom>
        </p:spPr>
        <p:txBody>
          <a:bodyPr/>
          <a:lstStyle/>
          <a:p>
            <a:fld id="{EC93F470-0FCF-4C01-9890-93ACB559D41D}" type="slidenum">
              <a:rPr lang="en-CA" smtClean="0"/>
              <a:pPr/>
              <a:t>2</a:t>
            </a:fld>
            <a:endParaRPr lang="en-CA"/>
          </a:p>
        </p:txBody>
      </p:sp>
      <p:pic>
        <p:nvPicPr>
          <p:cNvPr id="6" name="Picture 5" descr="3243779309_e7e89fc5ce_o.jpg"/>
          <p:cNvPicPr>
            <a:picLocks noChangeAspect="1"/>
          </p:cNvPicPr>
          <p:nvPr/>
        </p:nvPicPr>
        <p:blipFill>
          <a:blip r:embed="rId3" cstate="print"/>
          <a:srcRect l="10000" r="12500"/>
          <a:stretch>
            <a:fillRect/>
          </a:stretch>
        </p:blipFill>
        <p:spPr>
          <a:xfrm>
            <a:off x="1403648" y="3789040"/>
            <a:ext cx="7086600" cy="1725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Network Representation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1484784"/>
            <a:ext cx="7128792" cy="4392488"/>
          </a:xfr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AU" dirty="0" smtClean="0"/>
              <a:t>Electric Network</a:t>
            </a:r>
          </a:p>
          <a:p>
            <a:pPr lvl="1"/>
            <a:r>
              <a:rPr lang="en-AU" dirty="0" smtClean="0">
                <a:solidFill>
                  <a:schemeClr val="tx1"/>
                </a:solidFill>
              </a:rPr>
              <a:t>Continuity equation at node (bus)</a:t>
            </a:r>
          </a:p>
          <a:p>
            <a:pPr lvl="1" algn="ctr">
              <a:buNone/>
            </a:pPr>
            <a:r>
              <a:rPr lang="el-GR" i="1" dirty="0" smtClean="0">
                <a:solidFill>
                  <a:schemeClr val="tx1"/>
                </a:solidFill>
              </a:rPr>
              <a:t>Σ </a:t>
            </a:r>
            <a:r>
              <a:rPr lang="en-AU" i="1" dirty="0" err="1" smtClean="0">
                <a:solidFill>
                  <a:schemeClr val="tx1"/>
                </a:solidFill>
              </a:rPr>
              <a:t>MWin</a:t>
            </a:r>
            <a:r>
              <a:rPr lang="en-AU" i="1" dirty="0" smtClean="0">
                <a:solidFill>
                  <a:schemeClr val="tx1"/>
                </a:solidFill>
              </a:rPr>
              <a:t> – </a:t>
            </a:r>
            <a:r>
              <a:rPr lang="el-GR" i="1" dirty="0" smtClean="0">
                <a:solidFill>
                  <a:schemeClr val="tx1"/>
                </a:solidFill>
              </a:rPr>
              <a:t>Σ</a:t>
            </a:r>
            <a:r>
              <a:rPr lang="en-AU" i="1" dirty="0" err="1" smtClean="0">
                <a:solidFill>
                  <a:schemeClr val="tx1"/>
                </a:solidFill>
              </a:rPr>
              <a:t>MWout</a:t>
            </a:r>
            <a:r>
              <a:rPr lang="en-AU" i="1" dirty="0" smtClean="0">
                <a:solidFill>
                  <a:schemeClr val="tx1"/>
                </a:solidFill>
              </a:rPr>
              <a:t> = 0</a:t>
            </a:r>
          </a:p>
          <a:p>
            <a:pPr lvl="1" algn="ctr">
              <a:buNone/>
            </a:pPr>
            <a:endParaRPr lang="en-AU" dirty="0" smtClean="0">
              <a:solidFill>
                <a:schemeClr val="tx1"/>
              </a:solidFill>
            </a:endParaRPr>
          </a:p>
          <a:p>
            <a:pPr lvl="1"/>
            <a:r>
              <a:rPr lang="en-AU" dirty="0" smtClean="0">
                <a:solidFill>
                  <a:schemeClr val="tx1"/>
                </a:solidFill>
              </a:rPr>
              <a:t>Losses through conveyance (</a:t>
            </a:r>
            <a:r>
              <a:rPr lang="en-AU" dirty="0" err="1" smtClean="0">
                <a:solidFill>
                  <a:schemeClr val="tx1"/>
                </a:solidFill>
              </a:rPr>
              <a:t>tieline</a:t>
            </a:r>
            <a:r>
              <a:rPr lang="en-AU" dirty="0" smtClean="0">
                <a:solidFill>
                  <a:schemeClr val="tx1"/>
                </a:solidFill>
              </a:rPr>
              <a:t>)</a:t>
            </a:r>
          </a:p>
          <a:p>
            <a:pPr lvl="1" algn="ctr">
              <a:buNone/>
            </a:pPr>
            <a:r>
              <a:rPr lang="en-AU" i="1" dirty="0" err="1" smtClean="0">
                <a:solidFill>
                  <a:schemeClr val="tx1"/>
                </a:solidFill>
              </a:rPr>
              <a:t>MWout</a:t>
            </a:r>
            <a:r>
              <a:rPr lang="en-AU" i="1" dirty="0" smtClean="0">
                <a:solidFill>
                  <a:schemeClr val="tx1"/>
                </a:solidFill>
              </a:rPr>
              <a:t>  = </a:t>
            </a:r>
            <a:r>
              <a:rPr lang="en-AU" i="1" dirty="0" err="1" smtClean="0">
                <a:solidFill>
                  <a:schemeClr val="tx1"/>
                </a:solidFill>
              </a:rPr>
              <a:t>Mwin</a:t>
            </a:r>
            <a:r>
              <a:rPr lang="en-AU" i="1" dirty="0" smtClean="0">
                <a:solidFill>
                  <a:schemeClr val="tx1"/>
                </a:solidFill>
              </a:rPr>
              <a:t> - </a:t>
            </a:r>
            <a:r>
              <a:rPr lang="el-GR" i="1" dirty="0" smtClean="0">
                <a:solidFill>
                  <a:schemeClr val="tx1"/>
                </a:solidFill>
              </a:rPr>
              <a:t>α</a:t>
            </a:r>
            <a:r>
              <a:rPr lang="en-AU" i="1" dirty="0" smtClean="0">
                <a:solidFill>
                  <a:schemeClr val="tx1"/>
                </a:solidFill>
              </a:rPr>
              <a:t>.Mwin^2</a:t>
            </a:r>
          </a:p>
          <a:p>
            <a:pPr lvl="1">
              <a:buNone/>
            </a:pPr>
            <a:endParaRPr lang="en-AU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AU" dirty="0" smtClean="0"/>
          </a:p>
          <a:p>
            <a:r>
              <a:rPr lang="en-AU" dirty="0" smtClean="0"/>
              <a:t>MW Energy</a:t>
            </a:r>
          </a:p>
          <a:p>
            <a:r>
              <a:rPr lang="en-AU" dirty="0" smtClean="0"/>
              <a:t>MW ancillary service (reserve)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6800" y="6477000"/>
            <a:ext cx="381000" cy="228600"/>
          </a:xfrm>
          <a:prstGeom prst="rect">
            <a:avLst/>
          </a:prstGeom>
        </p:spPr>
        <p:txBody>
          <a:bodyPr/>
          <a:lstStyle/>
          <a:p>
            <a:fld id="{EC93F470-0FCF-4C01-9890-93ACB559D41D}" type="slidenum">
              <a:rPr lang="en-CA" smtClean="0"/>
              <a:pPr/>
              <a:t>20</a:t>
            </a:fld>
            <a:endParaRPr lang="en-CA" dirty="0"/>
          </a:p>
        </p:txBody>
      </p:sp>
      <p:sp>
        <p:nvSpPr>
          <p:cNvPr id="14" name="Down Arrow 13"/>
          <p:cNvSpPr/>
          <p:nvPr/>
        </p:nvSpPr>
        <p:spPr>
          <a:xfrm>
            <a:off x="6830537" y="1988840"/>
            <a:ext cx="45719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6372200" y="2492896"/>
            <a:ext cx="28803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Arrow 16"/>
          <p:cNvSpPr/>
          <p:nvPr/>
        </p:nvSpPr>
        <p:spPr>
          <a:xfrm>
            <a:off x="7092280" y="2492896"/>
            <a:ext cx="288032" cy="720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6876256" y="2780928"/>
            <a:ext cx="72008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203848" y="4149080"/>
            <a:ext cx="1944216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2699792" y="4221088"/>
            <a:ext cx="28803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5364088" y="4221088"/>
            <a:ext cx="28803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804248" y="249289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Representation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Reserves and Generation</a:t>
            </a:r>
            <a:endParaRPr 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Unit/Plant Balance Equation</a:t>
            </a:r>
            <a:endParaRPr lang="en-US" dirty="0"/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1524000" y="2209800"/>
            <a:ext cx="7162800" cy="4116388"/>
            <a:chOff x="960" y="1392"/>
            <a:chExt cx="4512" cy="2593"/>
          </a:xfrm>
        </p:grpSpPr>
        <p:sp>
          <p:nvSpPr>
            <p:cNvPr id="19461" name="Text Box 5"/>
            <p:cNvSpPr txBox="1">
              <a:spLocks noChangeArrowheads="1"/>
            </p:cNvSpPr>
            <p:nvPr/>
          </p:nvSpPr>
          <p:spPr bwMode="auto">
            <a:xfrm>
              <a:off x="1885" y="1452"/>
              <a:ext cx="1125" cy="3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000"/>
            </a:p>
            <a:p>
              <a:pPr algn="ctr"/>
              <a:r>
                <a:rPr lang="en-US" sz="1400" b="1"/>
                <a:t>NON-SPINNING</a:t>
              </a:r>
              <a:endParaRPr lang="en-US" b="1"/>
            </a:p>
            <a:p>
              <a:pPr algn="ctr"/>
              <a:endParaRPr lang="en-US" sz="1200" b="1"/>
            </a:p>
          </p:txBody>
        </p:sp>
        <p:sp>
          <p:nvSpPr>
            <p:cNvPr id="19462" name="Text Box 6"/>
            <p:cNvSpPr txBox="1">
              <a:spLocks noChangeArrowheads="1"/>
            </p:cNvSpPr>
            <p:nvPr/>
          </p:nvSpPr>
          <p:spPr bwMode="auto">
            <a:xfrm>
              <a:off x="1898" y="1874"/>
              <a:ext cx="1126" cy="3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000"/>
            </a:p>
            <a:p>
              <a:pPr algn="ctr"/>
              <a:r>
                <a:rPr lang="en-US" sz="1400" b="1"/>
                <a:t>NON_AGC</a:t>
              </a:r>
            </a:p>
            <a:p>
              <a:pPr algn="ctr"/>
              <a:endParaRPr lang="en-US" sz="1200" b="1"/>
            </a:p>
          </p:txBody>
        </p:sp>
        <p:sp>
          <p:nvSpPr>
            <p:cNvPr id="19463" name="Text Box 7"/>
            <p:cNvSpPr txBox="1">
              <a:spLocks noChangeArrowheads="1"/>
            </p:cNvSpPr>
            <p:nvPr/>
          </p:nvSpPr>
          <p:spPr bwMode="auto">
            <a:xfrm>
              <a:off x="1905" y="2296"/>
              <a:ext cx="1125" cy="3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000"/>
            </a:p>
            <a:p>
              <a:pPr algn="ctr"/>
              <a:r>
                <a:rPr lang="en-US" sz="1200" b="1"/>
                <a:t>LOAD FOLLOW</a:t>
              </a:r>
              <a:r>
                <a:rPr lang="en-US" b="1"/>
                <a:t>.</a:t>
              </a:r>
            </a:p>
            <a:p>
              <a:pPr algn="ctr"/>
              <a:endParaRPr lang="en-US" sz="1200" b="1"/>
            </a:p>
          </p:txBody>
        </p:sp>
        <p:sp>
          <p:nvSpPr>
            <p:cNvPr id="19464" name="Text Box 8"/>
            <p:cNvSpPr txBox="1">
              <a:spLocks noChangeArrowheads="1"/>
            </p:cNvSpPr>
            <p:nvPr/>
          </p:nvSpPr>
          <p:spPr bwMode="auto">
            <a:xfrm>
              <a:off x="1918" y="3080"/>
              <a:ext cx="1106" cy="844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000"/>
            </a:p>
            <a:p>
              <a:endParaRPr lang="en-US" sz="1000"/>
            </a:p>
            <a:p>
              <a:pPr algn="ctr"/>
              <a:r>
                <a:rPr lang="en-US" b="1"/>
                <a:t>MW</a:t>
              </a:r>
            </a:p>
            <a:p>
              <a:pPr algn="ctr"/>
              <a:r>
                <a:rPr lang="en-US" sz="1200" b="1"/>
                <a:t>GENERATION</a:t>
              </a:r>
            </a:p>
          </p:txBody>
        </p:sp>
        <p:sp>
          <p:nvSpPr>
            <p:cNvPr id="19465" name="Line 9"/>
            <p:cNvSpPr>
              <a:spLocks noChangeShapeType="1"/>
            </p:cNvSpPr>
            <p:nvPr/>
          </p:nvSpPr>
          <p:spPr bwMode="auto">
            <a:xfrm>
              <a:off x="1669" y="3984"/>
              <a:ext cx="1705" cy="1"/>
            </a:xfrm>
            <a:prstGeom prst="line">
              <a:avLst/>
            </a:prstGeom>
            <a:noFill/>
            <a:ln w="9525">
              <a:solidFill>
                <a:srgbClr val="00206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6" name="Text Box 10"/>
            <p:cNvSpPr txBox="1">
              <a:spLocks noChangeArrowheads="1"/>
            </p:cNvSpPr>
            <p:nvPr/>
          </p:nvSpPr>
          <p:spPr bwMode="auto">
            <a:xfrm>
              <a:off x="1905" y="2658"/>
              <a:ext cx="1125" cy="3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000"/>
            </a:p>
            <a:p>
              <a:pPr algn="ctr"/>
              <a:r>
                <a:rPr lang="en-US" sz="1400" b="1"/>
                <a:t>CONTROL</a:t>
              </a:r>
            </a:p>
            <a:p>
              <a:pPr algn="ctr"/>
              <a:endParaRPr lang="en-US" sz="1400" b="1"/>
            </a:p>
          </p:txBody>
        </p:sp>
        <p:sp>
          <p:nvSpPr>
            <p:cNvPr id="19467" name="Line 11"/>
            <p:cNvSpPr>
              <a:spLocks noChangeShapeType="1"/>
            </p:cNvSpPr>
            <p:nvPr/>
          </p:nvSpPr>
          <p:spPr bwMode="auto">
            <a:xfrm>
              <a:off x="1649" y="1392"/>
              <a:ext cx="1705" cy="1"/>
            </a:xfrm>
            <a:prstGeom prst="line">
              <a:avLst/>
            </a:prstGeom>
            <a:noFill/>
            <a:ln w="9525">
              <a:solidFill>
                <a:srgbClr val="00206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8" name="Line 12"/>
            <p:cNvSpPr>
              <a:spLocks noChangeShapeType="1"/>
            </p:cNvSpPr>
            <p:nvPr/>
          </p:nvSpPr>
          <p:spPr bwMode="auto">
            <a:xfrm flipV="1">
              <a:off x="1710" y="1392"/>
              <a:ext cx="1" cy="2592"/>
            </a:xfrm>
            <a:prstGeom prst="line">
              <a:avLst/>
            </a:prstGeom>
            <a:noFill/>
            <a:ln w="9525">
              <a:solidFill>
                <a:srgbClr val="00206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9" name="Text Box 13"/>
            <p:cNvSpPr txBox="1">
              <a:spLocks noChangeArrowheads="1"/>
            </p:cNvSpPr>
            <p:nvPr/>
          </p:nvSpPr>
          <p:spPr bwMode="auto">
            <a:xfrm>
              <a:off x="960" y="2115"/>
              <a:ext cx="720" cy="23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</a:rPr>
                <a:t>MAX MW</a:t>
              </a:r>
              <a:endParaRPr lang="en-US" sz="10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endParaRPr>
            </a:p>
          </p:txBody>
        </p:sp>
        <p:sp>
          <p:nvSpPr>
            <p:cNvPr id="19470" name="Line 14"/>
            <p:cNvSpPr>
              <a:spLocks noChangeShapeType="1"/>
            </p:cNvSpPr>
            <p:nvPr/>
          </p:nvSpPr>
          <p:spPr bwMode="auto">
            <a:xfrm>
              <a:off x="3179" y="2296"/>
              <a:ext cx="1" cy="724"/>
            </a:xfrm>
            <a:prstGeom prst="line">
              <a:avLst/>
            </a:prstGeom>
            <a:noFill/>
            <a:ln w="9525">
              <a:solidFill>
                <a:srgbClr val="00206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1" name="Text Box 15"/>
            <p:cNvSpPr txBox="1">
              <a:spLocks noChangeArrowheads="1"/>
            </p:cNvSpPr>
            <p:nvPr/>
          </p:nvSpPr>
          <p:spPr bwMode="auto">
            <a:xfrm>
              <a:off x="3226" y="2477"/>
              <a:ext cx="653" cy="42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200"/>
                <a:t>SPINNING AGC</a:t>
              </a:r>
            </a:p>
            <a:p>
              <a:pPr algn="ctr"/>
              <a:r>
                <a:rPr lang="en-US" sz="1200"/>
                <a:t>(Regulating)</a:t>
              </a:r>
            </a:p>
          </p:txBody>
        </p:sp>
        <p:sp>
          <p:nvSpPr>
            <p:cNvPr id="19472" name="Line 16"/>
            <p:cNvSpPr>
              <a:spLocks noChangeShapeType="1"/>
            </p:cNvSpPr>
            <p:nvPr/>
          </p:nvSpPr>
          <p:spPr bwMode="auto">
            <a:xfrm>
              <a:off x="3947" y="1874"/>
              <a:ext cx="1" cy="1146"/>
            </a:xfrm>
            <a:prstGeom prst="line">
              <a:avLst/>
            </a:prstGeom>
            <a:noFill/>
            <a:ln w="9525">
              <a:solidFill>
                <a:srgbClr val="00206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3" name="Text Box 17"/>
            <p:cNvSpPr txBox="1">
              <a:spLocks noChangeArrowheads="1"/>
            </p:cNvSpPr>
            <p:nvPr/>
          </p:nvSpPr>
          <p:spPr bwMode="auto">
            <a:xfrm>
              <a:off x="3974" y="2176"/>
              <a:ext cx="586" cy="36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200"/>
                <a:t>TOTAL SPINNING</a:t>
              </a:r>
              <a:r>
                <a:rPr lang="en-US" sz="1000"/>
                <a:t> </a:t>
              </a:r>
            </a:p>
          </p:txBody>
        </p:sp>
        <p:sp>
          <p:nvSpPr>
            <p:cNvPr id="19474" name="Line 18"/>
            <p:cNvSpPr>
              <a:spLocks noChangeShapeType="1"/>
            </p:cNvSpPr>
            <p:nvPr/>
          </p:nvSpPr>
          <p:spPr bwMode="auto">
            <a:xfrm>
              <a:off x="3077" y="1874"/>
              <a:ext cx="944" cy="1"/>
            </a:xfrm>
            <a:prstGeom prst="line">
              <a:avLst/>
            </a:prstGeom>
            <a:noFill/>
            <a:ln w="9525" cap="rnd">
              <a:solidFill>
                <a:srgbClr val="00206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5" name="Line 19"/>
            <p:cNvSpPr>
              <a:spLocks noChangeShapeType="1"/>
            </p:cNvSpPr>
            <p:nvPr/>
          </p:nvSpPr>
          <p:spPr bwMode="auto">
            <a:xfrm flipV="1">
              <a:off x="4594" y="1392"/>
              <a:ext cx="1" cy="1628"/>
            </a:xfrm>
            <a:prstGeom prst="line">
              <a:avLst/>
            </a:prstGeom>
            <a:noFill/>
            <a:ln w="9525">
              <a:solidFill>
                <a:srgbClr val="00206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6" name="Text Box 20"/>
            <p:cNvSpPr txBox="1">
              <a:spLocks noChangeArrowheads="1"/>
            </p:cNvSpPr>
            <p:nvPr/>
          </p:nvSpPr>
          <p:spPr bwMode="auto">
            <a:xfrm>
              <a:off x="4620" y="1814"/>
              <a:ext cx="852" cy="29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200"/>
                <a:t>OPERATING</a:t>
              </a:r>
            </a:p>
            <a:p>
              <a:pPr algn="ctr"/>
              <a:r>
                <a:rPr lang="en-US" sz="1200"/>
                <a:t>RESERVE</a:t>
              </a:r>
              <a:r>
                <a:rPr lang="en-US" sz="1600"/>
                <a:t> </a:t>
              </a:r>
            </a:p>
          </p:txBody>
        </p:sp>
        <p:sp>
          <p:nvSpPr>
            <p:cNvPr id="19477" name="Line 21"/>
            <p:cNvSpPr>
              <a:spLocks noChangeShapeType="1"/>
            </p:cNvSpPr>
            <p:nvPr/>
          </p:nvSpPr>
          <p:spPr bwMode="auto">
            <a:xfrm>
              <a:off x="3381" y="1392"/>
              <a:ext cx="1320" cy="1"/>
            </a:xfrm>
            <a:prstGeom prst="line">
              <a:avLst/>
            </a:prstGeom>
            <a:noFill/>
            <a:ln w="9525" cap="rnd">
              <a:solidFill>
                <a:srgbClr val="00206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99680" name="Object 0"/>
          <p:cNvGraphicFramePr>
            <a:graphicFrameLocks noChangeAspect="1"/>
          </p:cNvGraphicFramePr>
          <p:nvPr/>
        </p:nvGraphicFramePr>
        <p:xfrm>
          <a:off x="5181600" y="5410200"/>
          <a:ext cx="3733800" cy="406400"/>
        </p:xfrm>
        <a:graphic>
          <a:graphicData uri="http://schemas.openxmlformats.org/presentationml/2006/ole">
            <p:oleObj spid="_x0000_s88066" name="Equation" r:id="rId3" imgW="2311200" imgH="253800" progId="Equation.3">
              <p:embed/>
            </p:oleObj>
          </a:graphicData>
        </a:graphic>
      </p:graphicFrame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5220072" y="4941168"/>
            <a:ext cx="1080120" cy="432048"/>
          </a:xfrm>
          <a:prstGeom prst="rect">
            <a:avLst/>
          </a:prstGeom>
          <a:solidFill>
            <a:srgbClr val="FFFFFF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AU" sz="1200" dirty="0" smtClean="0"/>
              <a:t>REG Down</a:t>
            </a:r>
            <a:endParaRPr lang="en-US" sz="1200" dirty="0"/>
          </a:p>
        </p:txBody>
      </p:sp>
      <p:sp>
        <p:nvSpPr>
          <p:cNvPr id="24" name="Line 14"/>
          <p:cNvSpPr>
            <a:spLocks noChangeShapeType="1"/>
          </p:cNvSpPr>
          <p:nvPr/>
        </p:nvSpPr>
        <p:spPr bwMode="auto">
          <a:xfrm>
            <a:off x="5076056" y="4869160"/>
            <a:ext cx="0" cy="504056"/>
          </a:xfrm>
          <a:prstGeom prst="line">
            <a:avLst/>
          </a:prstGeom>
          <a:noFill/>
          <a:ln w="9525">
            <a:solidFill>
              <a:srgbClr val="00206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Reserves: Basic Bus Model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295400"/>
            <a:ext cx="7467600" cy="76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AU" sz="2400" dirty="0" smtClean="0"/>
              <a:t>Parallel network of Energy/ Reserves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bus reserve load energy balance, for each type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981200" y="2438400"/>
            <a:ext cx="6534150" cy="2316163"/>
            <a:chOff x="1248" y="1536"/>
            <a:chExt cx="4116" cy="1459"/>
          </a:xfrm>
        </p:grpSpPr>
        <p:sp>
          <p:nvSpPr>
            <p:cNvPr id="21509" name="Line 5"/>
            <p:cNvSpPr>
              <a:spLocks noChangeShapeType="1"/>
            </p:cNvSpPr>
            <p:nvPr/>
          </p:nvSpPr>
          <p:spPr bwMode="auto">
            <a:xfrm>
              <a:off x="1970" y="2458"/>
              <a:ext cx="3032" cy="0"/>
            </a:xfrm>
            <a:prstGeom prst="line">
              <a:avLst/>
            </a:prstGeom>
            <a:noFill/>
            <a:ln w="57150">
              <a:solidFill>
                <a:srgbClr val="00206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1" name="Line 7"/>
            <p:cNvSpPr>
              <a:spLocks noChangeShapeType="1"/>
            </p:cNvSpPr>
            <p:nvPr/>
          </p:nvSpPr>
          <p:spPr bwMode="auto">
            <a:xfrm>
              <a:off x="2295" y="1536"/>
              <a:ext cx="0" cy="922"/>
            </a:xfrm>
            <a:prstGeom prst="line">
              <a:avLst/>
            </a:prstGeom>
            <a:noFill/>
            <a:ln w="28575">
              <a:solidFill>
                <a:srgbClr val="00206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2" name="Oval 8"/>
            <p:cNvSpPr>
              <a:spLocks noChangeArrowheads="1"/>
            </p:cNvSpPr>
            <p:nvPr/>
          </p:nvSpPr>
          <p:spPr bwMode="auto">
            <a:xfrm>
              <a:off x="2596" y="1920"/>
              <a:ext cx="317" cy="30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3" name="Oval 9"/>
            <p:cNvSpPr>
              <a:spLocks noChangeArrowheads="1"/>
            </p:cNvSpPr>
            <p:nvPr/>
          </p:nvSpPr>
          <p:spPr bwMode="auto">
            <a:xfrm>
              <a:off x="3092" y="2688"/>
              <a:ext cx="317" cy="30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4" name="Oval 10"/>
            <p:cNvSpPr>
              <a:spLocks noChangeArrowheads="1"/>
            </p:cNvSpPr>
            <p:nvPr/>
          </p:nvSpPr>
          <p:spPr bwMode="auto">
            <a:xfrm>
              <a:off x="3571" y="1920"/>
              <a:ext cx="317" cy="307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5" name="Line 11"/>
            <p:cNvSpPr>
              <a:spLocks noChangeShapeType="1"/>
            </p:cNvSpPr>
            <p:nvPr/>
          </p:nvSpPr>
          <p:spPr bwMode="auto">
            <a:xfrm>
              <a:off x="2758" y="2227"/>
              <a:ext cx="0" cy="231"/>
            </a:xfrm>
            <a:prstGeom prst="line">
              <a:avLst/>
            </a:prstGeom>
            <a:noFill/>
            <a:ln w="9525">
              <a:solidFill>
                <a:srgbClr val="00206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6" name="Line 12"/>
            <p:cNvSpPr>
              <a:spLocks noChangeShapeType="1"/>
            </p:cNvSpPr>
            <p:nvPr/>
          </p:nvSpPr>
          <p:spPr bwMode="auto">
            <a:xfrm>
              <a:off x="3726" y="2227"/>
              <a:ext cx="0" cy="231"/>
            </a:xfrm>
            <a:prstGeom prst="line">
              <a:avLst/>
            </a:prstGeom>
            <a:noFill/>
            <a:ln w="9525">
              <a:solidFill>
                <a:srgbClr val="00206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7" name="Line 13"/>
            <p:cNvSpPr>
              <a:spLocks noChangeShapeType="1"/>
            </p:cNvSpPr>
            <p:nvPr/>
          </p:nvSpPr>
          <p:spPr bwMode="auto">
            <a:xfrm flipV="1">
              <a:off x="3238" y="2458"/>
              <a:ext cx="0" cy="230"/>
            </a:xfrm>
            <a:prstGeom prst="line">
              <a:avLst/>
            </a:prstGeom>
            <a:noFill/>
            <a:ln w="9525">
              <a:solidFill>
                <a:srgbClr val="00206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8" name="Text Box 14"/>
            <p:cNvSpPr txBox="1">
              <a:spLocks noChangeArrowheads="1"/>
            </p:cNvSpPr>
            <p:nvPr/>
          </p:nvSpPr>
          <p:spPr bwMode="auto">
            <a:xfrm>
              <a:off x="2742" y="1536"/>
              <a:ext cx="943" cy="30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70C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 dirty="0"/>
                <a:t>Res </a:t>
              </a:r>
              <a:r>
                <a:rPr lang="en-US" sz="2000" baseline="-25000" dirty="0"/>
                <a:t>Plants</a:t>
              </a:r>
            </a:p>
          </p:txBody>
        </p:sp>
        <p:sp>
          <p:nvSpPr>
            <p:cNvPr id="21519" name="Text Box 15"/>
            <p:cNvSpPr txBox="1">
              <a:spLocks noChangeArrowheads="1"/>
            </p:cNvSpPr>
            <p:nvPr/>
          </p:nvSpPr>
          <p:spPr bwMode="auto">
            <a:xfrm>
              <a:off x="4608" y="2592"/>
              <a:ext cx="756" cy="30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70C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 dirty="0"/>
                <a:t>Res </a:t>
              </a:r>
              <a:r>
                <a:rPr lang="en-US" sz="2000" baseline="-25000" dirty="0"/>
                <a:t>Bus</a:t>
              </a:r>
              <a:endParaRPr lang="en-US" sz="2000" dirty="0"/>
            </a:p>
          </p:txBody>
        </p:sp>
        <p:sp>
          <p:nvSpPr>
            <p:cNvPr id="21521" name="Text Box 17"/>
            <p:cNvSpPr txBox="1">
              <a:spLocks noChangeArrowheads="1"/>
            </p:cNvSpPr>
            <p:nvPr/>
          </p:nvSpPr>
          <p:spPr bwMode="auto">
            <a:xfrm>
              <a:off x="1248" y="1613"/>
              <a:ext cx="912" cy="45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206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800" dirty="0"/>
                <a:t>Res </a:t>
              </a:r>
              <a:r>
                <a:rPr lang="en-US" sz="1800" baseline="-25000" dirty="0"/>
                <a:t>Tie in</a:t>
              </a:r>
              <a:r>
                <a:rPr lang="en-US" sz="1800" dirty="0"/>
                <a:t>  -</a:t>
              </a:r>
            </a:p>
            <a:p>
              <a:r>
                <a:rPr lang="en-US" sz="1800" dirty="0"/>
                <a:t>       Res </a:t>
              </a:r>
              <a:r>
                <a:rPr lang="en-US" sz="1800" baseline="-25000" dirty="0"/>
                <a:t>Tie out</a:t>
              </a:r>
            </a:p>
          </p:txBody>
        </p:sp>
      </p:grpSp>
      <p:graphicFrame>
        <p:nvGraphicFramePr>
          <p:cNvPr id="21522" name="Object 18"/>
          <p:cNvGraphicFramePr>
            <a:graphicFrameLocks noChangeAspect="1"/>
          </p:cNvGraphicFramePr>
          <p:nvPr/>
        </p:nvGraphicFramePr>
        <p:xfrm>
          <a:off x="2195736" y="5085184"/>
          <a:ext cx="6096000" cy="746125"/>
        </p:xfrm>
        <a:graphic>
          <a:graphicData uri="http://schemas.openxmlformats.org/presentationml/2006/ole">
            <p:oleObj spid="_x0000_s91138" name="Equation" r:id="rId3" imgW="2895480" imgH="355320" progId="Equation.3">
              <p:embed/>
            </p:oleObj>
          </a:graphicData>
        </a:graphic>
      </p:graphicFrame>
      <p:sp>
        <p:nvSpPr>
          <p:cNvPr id="21523" name="AutoShape 19"/>
          <p:cNvSpPr>
            <a:spLocks noChangeArrowheads="1"/>
          </p:cNvSpPr>
          <p:nvPr/>
        </p:nvSpPr>
        <p:spPr bwMode="auto">
          <a:xfrm>
            <a:off x="6781800" y="4114800"/>
            <a:ext cx="381000" cy="457200"/>
          </a:xfrm>
          <a:prstGeom prst="downArrow">
            <a:avLst>
              <a:gd name="adj1" fmla="val 50000"/>
              <a:gd name="adj2" fmla="val 30000"/>
            </a:avLst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610600" cy="1066800"/>
          </a:xfrm>
          <a:noFill/>
          <a:ln/>
        </p:spPr>
        <p:txBody>
          <a:bodyPr anchor="ctr"/>
          <a:lstStyle/>
          <a:p>
            <a:pPr algn="ctr"/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Joint Optimization</a:t>
            </a:r>
          </a:p>
        </p:txBody>
      </p:sp>
      <p:sp>
        <p:nvSpPr>
          <p:cNvPr id="72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250" y="1700213"/>
            <a:ext cx="6841182" cy="792683"/>
          </a:xfrm>
          <a:noFill/>
          <a:ln/>
        </p:spPr>
        <p:txBody>
          <a:bodyPr/>
          <a:lstStyle/>
          <a:p>
            <a:pPr marL="461963" lvl="1" indent="-231775">
              <a:lnSpc>
                <a:spcPct val="90000"/>
              </a:lnSpc>
            </a:pPr>
            <a:r>
              <a:rPr lang="en-US" b="0" dirty="0" smtClean="0"/>
              <a:t>Energy </a:t>
            </a:r>
            <a:r>
              <a:rPr lang="en-US" b="0" dirty="0"/>
              <a:t>and A/S markets with price forecasts</a:t>
            </a:r>
          </a:p>
          <a:p>
            <a:pPr marL="461963" lvl="1" indent="-231775">
              <a:lnSpc>
                <a:spcPct val="90000"/>
              </a:lnSpc>
            </a:pPr>
            <a:r>
              <a:rPr lang="en-US" b="0" dirty="0"/>
              <a:t>Optimal trade-off between energy and A/S</a:t>
            </a:r>
          </a:p>
        </p:txBody>
      </p:sp>
      <p:sp>
        <p:nvSpPr>
          <p:cNvPr id="723972" name="Rectangle 4"/>
          <p:cNvSpPr>
            <a:spLocks noChangeArrowheads="1"/>
          </p:cNvSpPr>
          <p:nvPr/>
        </p:nvSpPr>
        <p:spPr bwMode="auto">
          <a:xfrm>
            <a:off x="0" y="26431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23974" name="Text Box 6"/>
          <p:cNvSpPr txBox="1">
            <a:spLocks noChangeArrowheads="1"/>
          </p:cNvSpPr>
          <p:nvPr/>
        </p:nvSpPr>
        <p:spPr bwMode="auto">
          <a:xfrm>
            <a:off x="1619672" y="2492896"/>
            <a:ext cx="3203575" cy="1562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b="1"/>
              <a:t> Spin</a:t>
            </a:r>
          </a:p>
          <a:p>
            <a:pPr>
              <a:buFontTx/>
              <a:buChar char="•"/>
            </a:pPr>
            <a:r>
              <a:rPr lang="en-US" b="1"/>
              <a:t> Non Spin</a:t>
            </a:r>
          </a:p>
          <a:p>
            <a:pPr>
              <a:buFontTx/>
              <a:buChar char="•"/>
            </a:pPr>
            <a:r>
              <a:rPr lang="en-US" b="1"/>
              <a:t> Regulation Up</a:t>
            </a:r>
          </a:p>
          <a:p>
            <a:pPr>
              <a:buFontTx/>
              <a:buChar char="•"/>
            </a:pPr>
            <a:r>
              <a:rPr lang="en-US" b="1"/>
              <a:t> Regulation Down</a:t>
            </a:r>
          </a:p>
        </p:txBody>
      </p:sp>
      <p:sp>
        <p:nvSpPr>
          <p:cNvPr id="723975" name="Text Box 7"/>
          <p:cNvSpPr txBox="1">
            <a:spLocks noChangeArrowheads="1"/>
          </p:cNvSpPr>
          <p:nvPr/>
        </p:nvSpPr>
        <p:spPr bwMode="auto">
          <a:xfrm>
            <a:off x="5796136" y="2852936"/>
            <a:ext cx="22320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latin typeface="Times New Roman" pitchFamily="18" charset="0"/>
              </a:rPr>
              <a:t>Energy</a:t>
            </a:r>
            <a:endParaRPr lang="en-US" b="1"/>
          </a:p>
        </p:txBody>
      </p:sp>
      <p:sp>
        <p:nvSpPr>
          <p:cNvPr id="723976" name="AutoShape 8"/>
          <p:cNvSpPr>
            <a:spLocks noChangeArrowheads="1"/>
          </p:cNvSpPr>
          <p:nvPr/>
        </p:nvSpPr>
        <p:spPr bwMode="auto">
          <a:xfrm>
            <a:off x="4932040" y="2348880"/>
            <a:ext cx="936625" cy="358775"/>
          </a:xfrm>
          <a:prstGeom prst="curvedDownArrow">
            <a:avLst>
              <a:gd name="adj1" fmla="val 52212"/>
              <a:gd name="adj2" fmla="val 104425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3978" name="AutoShape 10"/>
          <p:cNvSpPr>
            <a:spLocks noChangeArrowheads="1"/>
          </p:cNvSpPr>
          <p:nvPr/>
        </p:nvSpPr>
        <p:spPr bwMode="auto">
          <a:xfrm rot="10800000">
            <a:off x="4932040" y="3717032"/>
            <a:ext cx="936625" cy="358775"/>
          </a:xfrm>
          <a:prstGeom prst="curvedDownArrow">
            <a:avLst>
              <a:gd name="adj1" fmla="val 52212"/>
              <a:gd name="adj2" fmla="val 104425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619672" y="4509120"/>
            <a:ext cx="6840611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b="1" dirty="0" smtClean="0"/>
              <a:t>Unused </a:t>
            </a:r>
            <a:r>
              <a:rPr lang="en-US" b="1" dirty="0"/>
              <a:t>capacity can earn revenues </a:t>
            </a:r>
            <a:r>
              <a:rPr lang="en-US" b="1" dirty="0" smtClean="0"/>
              <a:t>with </a:t>
            </a:r>
            <a:r>
              <a:rPr lang="en-US" b="1" dirty="0"/>
              <a:t>resulting unused water still sold as energy at a later date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 dirty="0"/>
              <a:t>Some of the unused capacity can be converted into energy when reserve is called (Take)</a:t>
            </a:r>
          </a:p>
        </p:txBody>
      </p:sp>
    </p:spTree>
  </p:cSld>
  <p:clrMapOvr>
    <a:masterClrMapping/>
  </p:clrMapOvr>
  <p:transition advClick="0" advTm="5000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Physical Relations: </a:t>
            </a:r>
            <a:r>
              <a:rPr lang="en-US" sz="3200" dirty="0"/>
              <a:t>Plants and Units</a:t>
            </a:r>
          </a:p>
        </p:txBody>
      </p:sp>
      <p:sp>
        <p:nvSpPr>
          <p:cNvPr id="509955" name="AutoShape 3"/>
          <p:cNvSpPr>
            <a:spLocks noGrp="1" noChangeArrowheads="1"/>
          </p:cNvSpPr>
          <p:nvPr>
            <p:ph type="body" idx="1"/>
          </p:nvPr>
        </p:nvSpPr>
        <p:spPr>
          <a:xfrm>
            <a:off x="1547664" y="1412776"/>
            <a:ext cx="6166048" cy="67248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Power-flow-head </a:t>
            </a:r>
            <a:r>
              <a:rPr lang="en-US" dirty="0" smtClean="0"/>
              <a:t>relationship (3-D)</a:t>
            </a:r>
            <a:endParaRPr lang="en-US" dirty="0"/>
          </a:p>
        </p:txBody>
      </p:sp>
      <p:pic>
        <p:nvPicPr>
          <p:cNvPr id="5099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276872"/>
            <a:ext cx="3240088" cy="186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995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4221088"/>
            <a:ext cx="2595562" cy="138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995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2348880"/>
            <a:ext cx="2590800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5656" y="4293096"/>
            <a:ext cx="2232248" cy="1675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-9525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795C3EE8-7BF4-496D-A4F4-F8650D633599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Spillway Equations</a:t>
            </a: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3725863" y="4343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8448" name="Line 16"/>
          <p:cNvSpPr>
            <a:spLocks noChangeShapeType="1"/>
          </p:cNvSpPr>
          <p:nvPr/>
        </p:nvSpPr>
        <p:spPr bwMode="auto">
          <a:xfrm>
            <a:off x="330200" y="4991100"/>
            <a:ext cx="183515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247775" y="4706938"/>
            <a:ext cx="3705225" cy="1031875"/>
            <a:chOff x="599" y="3253"/>
            <a:chExt cx="2334" cy="650"/>
          </a:xfrm>
        </p:grpSpPr>
        <p:sp>
          <p:nvSpPr>
            <p:cNvPr id="18450" name="Freeform 18"/>
            <p:cNvSpPr>
              <a:spLocks/>
            </p:cNvSpPr>
            <p:nvPr/>
          </p:nvSpPr>
          <p:spPr bwMode="auto">
            <a:xfrm>
              <a:off x="599" y="3477"/>
              <a:ext cx="566" cy="421"/>
            </a:xfrm>
            <a:custGeom>
              <a:avLst/>
              <a:gdLst/>
              <a:ahLst/>
              <a:cxnLst>
                <a:cxn ang="0">
                  <a:pos x="0" y="420"/>
                </a:cxn>
                <a:cxn ang="0">
                  <a:pos x="351" y="420"/>
                </a:cxn>
                <a:cxn ang="0">
                  <a:pos x="351" y="181"/>
                </a:cxn>
                <a:cxn ang="0">
                  <a:pos x="565" y="0"/>
                </a:cxn>
              </a:cxnLst>
              <a:rect l="0" t="0" r="r" b="b"/>
              <a:pathLst>
                <a:path w="566" h="421">
                  <a:moveTo>
                    <a:pt x="0" y="420"/>
                  </a:moveTo>
                  <a:lnTo>
                    <a:pt x="351" y="420"/>
                  </a:lnTo>
                  <a:lnTo>
                    <a:pt x="351" y="181"/>
                  </a:lnTo>
                  <a:lnTo>
                    <a:pt x="565" y="0"/>
                  </a:lnTo>
                </a:path>
              </a:pathLst>
            </a:custGeom>
            <a:noFill/>
            <a:ln w="508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51" name="Arc 19"/>
            <p:cNvSpPr>
              <a:spLocks/>
            </p:cNvSpPr>
            <p:nvPr/>
          </p:nvSpPr>
          <p:spPr bwMode="auto">
            <a:xfrm rot="8340000">
              <a:off x="1247" y="3253"/>
              <a:ext cx="520" cy="384"/>
            </a:xfrm>
            <a:custGeom>
              <a:avLst/>
              <a:gdLst>
                <a:gd name="G0" fmla="+- 21600 0 0"/>
                <a:gd name="G1" fmla="+- 56 0 0"/>
                <a:gd name="G2" fmla="+- 21600 0 0"/>
                <a:gd name="T0" fmla="*/ 21600 w 21600"/>
                <a:gd name="T1" fmla="*/ 21656 h 21656"/>
                <a:gd name="T2" fmla="*/ 0 w 21600"/>
                <a:gd name="T3" fmla="*/ 0 h 21656"/>
                <a:gd name="T4" fmla="*/ 21600 w 21600"/>
                <a:gd name="T5" fmla="*/ 56 h 21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56" fill="none" extrusionOk="0">
                  <a:moveTo>
                    <a:pt x="21600" y="21656"/>
                  </a:moveTo>
                  <a:cubicBezTo>
                    <a:pt x="9670" y="21656"/>
                    <a:pt x="0" y="11985"/>
                    <a:pt x="0" y="56"/>
                  </a:cubicBezTo>
                  <a:cubicBezTo>
                    <a:pt x="-1" y="37"/>
                    <a:pt x="0" y="18"/>
                    <a:pt x="0" y="0"/>
                  </a:cubicBezTo>
                </a:path>
                <a:path w="21600" h="21656" stroke="0" extrusionOk="0">
                  <a:moveTo>
                    <a:pt x="21600" y="21656"/>
                  </a:moveTo>
                  <a:cubicBezTo>
                    <a:pt x="9670" y="21656"/>
                    <a:pt x="0" y="11985"/>
                    <a:pt x="0" y="56"/>
                  </a:cubicBezTo>
                  <a:cubicBezTo>
                    <a:pt x="-1" y="37"/>
                    <a:pt x="0" y="18"/>
                    <a:pt x="0" y="0"/>
                  </a:cubicBezTo>
                  <a:lnTo>
                    <a:pt x="21600" y="56"/>
                  </a:lnTo>
                  <a:close/>
                </a:path>
              </a:pathLst>
            </a:custGeom>
            <a:noFill/>
            <a:ln w="50800" cap="rnd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2" name="Freeform 20"/>
            <p:cNvSpPr>
              <a:spLocks/>
            </p:cNvSpPr>
            <p:nvPr/>
          </p:nvSpPr>
          <p:spPr bwMode="auto">
            <a:xfrm>
              <a:off x="1839" y="3444"/>
              <a:ext cx="1094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64" y="458"/>
                </a:cxn>
                <a:cxn ang="0">
                  <a:pos x="1093" y="458"/>
                </a:cxn>
              </a:cxnLst>
              <a:rect l="0" t="0" r="r" b="b"/>
              <a:pathLst>
                <a:path w="1094" h="459">
                  <a:moveTo>
                    <a:pt x="0" y="0"/>
                  </a:moveTo>
                  <a:lnTo>
                    <a:pt x="464" y="458"/>
                  </a:lnTo>
                  <a:lnTo>
                    <a:pt x="1093" y="458"/>
                  </a:lnTo>
                </a:path>
              </a:pathLst>
            </a:custGeom>
            <a:noFill/>
            <a:ln w="5080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53" name="Freeform 21"/>
          <p:cNvSpPr>
            <a:spLocks/>
          </p:cNvSpPr>
          <p:nvPr/>
        </p:nvSpPr>
        <p:spPr bwMode="auto">
          <a:xfrm>
            <a:off x="1231900" y="4121150"/>
            <a:ext cx="5199063" cy="1296988"/>
          </a:xfrm>
          <a:custGeom>
            <a:avLst/>
            <a:gdLst/>
            <a:ahLst/>
            <a:cxnLst>
              <a:cxn ang="0">
                <a:pos x="1047" y="0"/>
              </a:cxn>
              <a:cxn ang="0">
                <a:pos x="1095" y="10"/>
              </a:cxn>
              <a:cxn ang="0">
                <a:pos x="1152" y="29"/>
              </a:cxn>
              <a:cxn ang="0">
                <a:pos x="1210" y="48"/>
              </a:cxn>
              <a:cxn ang="0">
                <a:pos x="1287" y="77"/>
              </a:cxn>
              <a:cxn ang="0">
                <a:pos x="1363" y="106"/>
              </a:cxn>
              <a:cxn ang="0">
                <a:pos x="1411" y="154"/>
              </a:cxn>
              <a:cxn ang="0">
                <a:pos x="1450" y="221"/>
              </a:cxn>
              <a:cxn ang="0">
                <a:pos x="1498" y="317"/>
              </a:cxn>
              <a:cxn ang="0">
                <a:pos x="1536" y="384"/>
              </a:cxn>
              <a:cxn ang="0">
                <a:pos x="1575" y="470"/>
              </a:cxn>
              <a:cxn ang="0">
                <a:pos x="1613" y="547"/>
              </a:cxn>
              <a:cxn ang="0">
                <a:pos x="1642" y="605"/>
              </a:cxn>
              <a:cxn ang="0">
                <a:pos x="1671" y="672"/>
              </a:cxn>
              <a:cxn ang="0">
                <a:pos x="1709" y="739"/>
              </a:cxn>
              <a:cxn ang="0">
                <a:pos x="1805" y="768"/>
              </a:cxn>
              <a:cxn ang="0">
                <a:pos x="1911" y="806"/>
              </a:cxn>
              <a:cxn ang="0">
                <a:pos x="2026" y="816"/>
              </a:cxn>
              <a:cxn ang="0">
                <a:pos x="2141" y="816"/>
              </a:cxn>
              <a:cxn ang="0">
                <a:pos x="2227" y="797"/>
              </a:cxn>
              <a:cxn ang="0">
                <a:pos x="2275" y="749"/>
              </a:cxn>
              <a:cxn ang="0">
                <a:pos x="2352" y="672"/>
              </a:cxn>
              <a:cxn ang="0">
                <a:pos x="2410" y="643"/>
              </a:cxn>
              <a:cxn ang="0">
                <a:pos x="2496" y="653"/>
              </a:cxn>
              <a:cxn ang="0">
                <a:pos x="2573" y="662"/>
              </a:cxn>
              <a:cxn ang="0">
                <a:pos x="2650" y="672"/>
              </a:cxn>
              <a:cxn ang="0">
                <a:pos x="2727" y="672"/>
              </a:cxn>
              <a:cxn ang="0">
                <a:pos x="2784" y="662"/>
              </a:cxn>
              <a:cxn ang="0">
                <a:pos x="2861" y="662"/>
              </a:cxn>
              <a:cxn ang="0">
                <a:pos x="2928" y="653"/>
              </a:cxn>
              <a:cxn ang="0">
                <a:pos x="2986" y="653"/>
              </a:cxn>
              <a:cxn ang="0">
                <a:pos x="3072" y="653"/>
              </a:cxn>
              <a:cxn ang="0">
                <a:pos x="3149" y="643"/>
              </a:cxn>
              <a:cxn ang="0">
                <a:pos x="3207" y="643"/>
              </a:cxn>
              <a:cxn ang="0">
                <a:pos x="3274" y="643"/>
              </a:cxn>
            </a:cxnLst>
            <a:rect l="0" t="0" r="r" b="b"/>
            <a:pathLst>
              <a:path w="3275" h="817">
                <a:moveTo>
                  <a:pt x="0" y="0"/>
                </a:moveTo>
                <a:lnTo>
                  <a:pt x="1047" y="0"/>
                </a:lnTo>
                <a:lnTo>
                  <a:pt x="1066" y="0"/>
                </a:lnTo>
                <a:lnTo>
                  <a:pt x="1095" y="10"/>
                </a:lnTo>
                <a:lnTo>
                  <a:pt x="1123" y="19"/>
                </a:lnTo>
                <a:lnTo>
                  <a:pt x="1152" y="29"/>
                </a:lnTo>
                <a:lnTo>
                  <a:pt x="1181" y="38"/>
                </a:lnTo>
                <a:lnTo>
                  <a:pt x="1210" y="48"/>
                </a:lnTo>
                <a:lnTo>
                  <a:pt x="1239" y="67"/>
                </a:lnTo>
                <a:lnTo>
                  <a:pt x="1287" y="77"/>
                </a:lnTo>
                <a:lnTo>
                  <a:pt x="1335" y="106"/>
                </a:lnTo>
                <a:lnTo>
                  <a:pt x="1363" y="106"/>
                </a:lnTo>
                <a:lnTo>
                  <a:pt x="1392" y="125"/>
                </a:lnTo>
                <a:lnTo>
                  <a:pt x="1411" y="154"/>
                </a:lnTo>
                <a:lnTo>
                  <a:pt x="1431" y="182"/>
                </a:lnTo>
                <a:lnTo>
                  <a:pt x="1450" y="221"/>
                </a:lnTo>
                <a:lnTo>
                  <a:pt x="1479" y="269"/>
                </a:lnTo>
                <a:lnTo>
                  <a:pt x="1498" y="317"/>
                </a:lnTo>
                <a:lnTo>
                  <a:pt x="1527" y="346"/>
                </a:lnTo>
                <a:lnTo>
                  <a:pt x="1536" y="384"/>
                </a:lnTo>
                <a:lnTo>
                  <a:pt x="1565" y="432"/>
                </a:lnTo>
                <a:lnTo>
                  <a:pt x="1575" y="470"/>
                </a:lnTo>
                <a:lnTo>
                  <a:pt x="1594" y="509"/>
                </a:lnTo>
                <a:lnTo>
                  <a:pt x="1613" y="547"/>
                </a:lnTo>
                <a:lnTo>
                  <a:pt x="1623" y="576"/>
                </a:lnTo>
                <a:lnTo>
                  <a:pt x="1642" y="605"/>
                </a:lnTo>
                <a:lnTo>
                  <a:pt x="1651" y="643"/>
                </a:lnTo>
                <a:lnTo>
                  <a:pt x="1671" y="672"/>
                </a:lnTo>
                <a:lnTo>
                  <a:pt x="1690" y="710"/>
                </a:lnTo>
                <a:lnTo>
                  <a:pt x="1709" y="739"/>
                </a:lnTo>
                <a:lnTo>
                  <a:pt x="1776" y="758"/>
                </a:lnTo>
                <a:lnTo>
                  <a:pt x="1805" y="768"/>
                </a:lnTo>
                <a:lnTo>
                  <a:pt x="1863" y="797"/>
                </a:lnTo>
                <a:lnTo>
                  <a:pt x="1911" y="806"/>
                </a:lnTo>
                <a:lnTo>
                  <a:pt x="1959" y="806"/>
                </a:lnTo>
                <a:lnTo>
                  <a:pt x="2026" y="816"/>
                </a:lnTo>
                <a:lnTo>
                  <a:pt x="2093" y="816"/>
                </a:lnTo>
                <a:lnTo>
                  <a:pt x="2141" y="816"/>
                </a:lnTo>
                <a:lnTo>
                  <a:pt x="2189" y="806"/>
                </a:lnTo>
                <a:lnTo>
                  <a:pt x="2227" y="797"/>
                </a:lnTo>
                <a:lnTo>
                  <a:pt x="2256" y="778"/>
                </a:lnTo>
                <a:lnTo>
                  <a:pt x="2275" y="749"/>
                </a:lnTo>
                <a:lnTo>
                  <a:pt x="2323" y="701"/>
                </a:lnTo>
                <a:lnTo>
                  <a:pt x="2352" y="672"/>
                </a:lnTo>
                <a:lnTo>
                  <a:pt x="2381" y="643"/>
                </a:lnTo>
                <a:lnTo>
                  <a:pt x="2410" y="643"/>
                </a:lnTo>
                <a:lnTo>
                  <a:pt x="2458" y="643"/>
                </a:lnTo>
                <a:lnTo>
                  <a:pt x="2496" y="653"/>
                </a:lnTo>
                <a:lnTo>
                  <a:pt x="2535" y="662"/>
                </a:lnTo>
                <a:lnTo>
                  <a:pt x="2573" y="662"/>
                </a:lnTo>
                <a:lnTo>
                  <a:pt x="2602" y="662"/>
                </a:lnTo>
                <a:lnTo>
                  <a:pt x="2650" y="672"/>
                </a:lnTo>
                <a:lnTo>
                  <a:pt x="2679" y="672"/>
                </a:lnTo>
                <a:lnTo>
                  <a:pt x="2727" y="672"/>
                </a:lnTo>
                <a:lnTo>
                  <a:pt x="2756" y="672"/>
                </a:lnTo>
                <a:lnTo>
                  <a:pt x="2784" y="662"/>
                </a:lnTo>
                <a:lnTo>
                  <a:pt x="2832" y="662"/>
                </a:lnTo>
                <a:lnTo>
                  <a:pt x="2861" y="662"/>
                </a:lnTo>
                <a:lnTo>
                  <a:pt x="2900" y="662"/>
                </a:lnTo>
                <a:lnTo>
                  <a:pt x="2928" y="653"/>
                </a:lnTo>
                <a:lnTo>
                  <a:pt x="2957" y="653"/>
                </a:lnTo>
                <a:lnTo>
                  <a:pt x="2986" y="653"/>
                </a:lnTo>
                <a:lnTo>
                  <a:pt x="3024" y="653"/>
                </a:lnTo>
                <a:lnTo>
                  <a:pt x="3072" y="653"/>
                </a:lnTo>
                <a:lnTo>
                  <a:pt x="3120" y="653"/>
                </a:lnTo>
                <a:lnTo>
                  <a:pt x="3149" y="643"/>
                </a:lnTo>
                <a:lnTo>
                  <a:pt x="3178" y="643"/>
                </a:lnTo>
                <a:lnTo>
                  <a:pt x="3207" y="643"/>
                </a:lnTo>
                <a:lnTo>
                  <a:pt x="3245" y="643"/>
                </a:lnTo>
                <a:lnTo>
                  <a:pt x="3274" y="643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54" name="Line 22"/>
          <p:cNvSpPr>
            <a:spLocks noChangeShapeType="1"/>
          </p:cNvSpPr>
          <p:nvPr/>
        </p:nvSpPr>
        <p:spPr bwMode="auto">
          <a:xfrm flipH="1">
            <a:off x="4926013" y="5735638"/>
            <a:ext cx="1452562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55" name="AutoShape 23"/>
          <p:cNvSpPr>
            <a:spLocks noChangeArrowheads="1"/>
          </p:cNvSpPr>
          <p:nvPr/>
        </p:nvSpPr>
        <p:spPr bwMode="auto">
          <a:xfrm rot="10800000" flipH="1">
            <a:off x="1406525" y="3868738"/>
            <a:ext cx="169863" cy="246062"/>
          </a:xfrm>
          <a:prstGeom prst="triangle">
            <a:avLst>
              <a:gd name="adj" fmla="val 49995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56" name="Rectangle 24"/>
          <p:cNvSpPr>
            <a:spLocks noChangeArrowheads="1"/>
          </p:cNvSpPr>
          <p:nvPr/>
        </p:nvSpPr>
        <p:spPr bwMode="auto">
          <a:xfrm>
            <a:off x="1295400" y="3581400"/>
            <a:ext cx="439738" cy="31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73025" tIns="36512" rIns="73025" bIns="36512">
            <a:spAutoFit/>
          </a:bodyPr>
          <a:lstStyle/>
          <a:p>
            <a:pPr defTabSz="585788"/>
            <a:r>
              <a:rPr lang="en-US" sz="1600" i="1">
                <a:latin typeface="Times New Roman" pitchFamily="18" charset="0"/>
              </a:rPr>
              <a:t>hwl</a:t>
            </a:r>
          </a:p>
        </p:txBody>
      </p:sp>
      <p:sp>
        <p:nvSpPr>
          <p:cNvPr id="18457" name="Freeform 25"/>
          <p:cNvSpPr>
            <a:spLocks/>
          </p:cNvSpPr>
          <p:nvPr/>
        </p:nvSpPr>
        <p:spPr bwMode="auto">
          <a:xfrm>
            <a:off x="1450975" y="4227513"/>
            <a:ext cx="122238" cy="1841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9" y="0"/>
              </a:cxn>
              <a:cxn ang="0">
                <a:pos x="57" y="10"/>
              </a:cxn>
              <a:cxn ang="0">
                <a:pos x="76" y="38"/>
              </a:cxn>
              <a:cxn ang="0">
                <a:pos x="48" y="38"/>
              </a:cxn>
              <a:cxn ang="0">
                <a:pos x="19" y="48"/>
              </a:cxn>
              <a:cxn ang="0">
                <a:pos x="19" y="77"/>
              </a:cxn>
              <a:cxn ang="0">
                <a:pos x="48" y="86"/>
              </a:cxn>
              <a:cxn ang="0">
                <a:pos x="38" y="115"/>
              </a:cxn>
            </a:cxnLst>
            <a:rect l="0" t="0" r="r" b="b"/>
            <a:pathLst>
              <a:path w="77" h="116">
                <a:moveTo>
                  <a:pt x="0" y="0"/>
                </a:moveTo>
                <a:lnTo>
                  <a:pt x="29" y="0"/>
                </a:lnTo>
                <a:lnTo>
                  <a:pt x="57" y="10"/>
                </a:lnTo>
                <a:lnTo>
                  <a:pt x="76" y="38"/>
                </a:lnTo>
                <a:lnTo>
                  <a:pt x="48" y="38"/>
                </a:lnTo>
                <a:lnTo>
                  <a:pt x="19" y="48"/>
                </a:lnTo>
                <a:lnTo>
                  <a:pt x="19" y="77"/>
                </a:lnTo>
                <a:lnTo>
                  <a:pt x="48" y="86"/>
                </a:lnTo>
                <a:lnTo>
                  <a:pt x="38" y="115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58" name="Line 26"/>
          <p:cNvSpPr>
            <a:spLocks noChangeShapeType="1"/>
          </p:cNvSpPr>
          <p:nvPr/>
        </p:nvSpPr>
        <p:spPr bwMode="auto">
          <a:xfrm>
            <a:off x="5173663" y="2438400"/>
            <a:ext cx="0" cy="673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59" name="Freeform 27"/>
          <p:cNvSpPr>
            <a:spLocks/>
          </p:cNvSpPr>
          <p:nvPr/>
        </p:nvSpPr>
        <p:spPr bwMode="auto">
          <a:xfrm>
            <a:off x="3694113" y="3333750"/>
            <a:ext cx="865187" cy="644525"/>
          </a:xfrm>
          <a:custGeom>
            <a:avLst/>
            <a:gdLst/>
            <a:ahLst/>
            <a:cxnLst>
              <a:cxn ang="0">
                <a:pos x="0" y="405"/>
              </a:cxn>
              <a:cxn ang="0">
                <a:pos x="338" y="405"/>
              </a:cxn>
              <a:cxn ang="0">
                <a:pos x="338" y="175"/>
              </a:cxn>
              <a:cxn ang="0">
                <a:pos x="544" y="0"/>
              </a:cxn>
            </a:cxnLst>
            <a:rect l="0" t="0" r="r" b="b"/>
            <a:pathLst>
              <a:path w="545" h="406">
                <a:moveTo>
                  <a:pt x="0" y="405"/>
                </a:moveTo>
                <a:lnTo>
                  <a:pt x="338" y="405"/>
                </a:lnTo>
                <a:lnTo>
                  <a:pt x="338" y="175"/>
                </a:lnTo>
                <a:lnTo>
                  <a:pt x="544" y="0"/>
                </a:lnTo>
              </a:path>
            </a:pathLst>
          </a:custGeom>
          <a:noFill/>
          <a:ln w="508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60" name="Arc 28"/>
          <p:cNvSpPr>
            <a:spLocks/>
          </p:cNvSpPr>
          <p:nvPr/>
        </p:nvSpPr>
        <p:spPr bwMode="auto">
          <a:xfrm rot="8340000">
            <a:off x="4686300" y="2990850"/>
            <a:ext cx="793750" cy="584200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21557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557" y="21599"/>
                </a:moveTo>
                <a:cubicBezTo>
                  <a:pt x="9644" y="21576"/>
                  <a:pt x="0" y="11912"/>
                  <a:pt x="0" y="0"/>
                </a:cubicBezTo>
              </a:path>
              <a:path w="21600" h="21600" stroke="0" extrusionOk="0">
                <a:moveTo>
                  <a:pt x="21557" y="21599"/>
                </a:moveTo>
                <a:cubicBezTo>
                  <a:pt x="9644" y="21576"/>
                  <a:pt x="0" y="11912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50800" cap="rnd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61" name="Freeform 29"/>
          <p:cNvSpPr>
            <a:spLocks/>
          </p:cNvSpPr>
          <p:nvPr/>
        </p:nvSpPr>
        <p:spPr bwMode="auto">
          <a:xfrm>
            <a:off x="5588000" y="3282950"/>
            <a:ext cx="1671638" cy="7016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46" y="441"/>
              </a:cxn>
              <a:cxn ang="0">
                <a:pos x="1052" y="441"/>
              </a:cxn>
            </a:cxnLst>
            <a:rect l="0" t="0" r="r" b="b"/>
            <a:pathLst>
              <a:path w="1053" h="442">
                <a:moveTo>
                  <a:pt x="0" y="0"/>
                </a:moveTo>
                <a:lnTo>
                  <a:pt x="446" y="441"/>
                </a:lnTo>
                <a:lnTo>
                  <a:pt x="1052" y="441"/>
                </a:lnTo>
              </a:path>
            </a:pathLst>
          </a:custGeom>
          <a:noFill/>
          <a:ln w="50800" cap="rnd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62" name="Line 30"/>
          <p:cNvSpPr>
            <a:spLocks noChangeShapeType="1"/>
          </p:cNvSpPr>
          <p:nvPr/>
        </p:nvSpPr>
        <p:spPr bwMode="auto">
          <a:xfrm flipH="1">
            <a:off x="7232650" y="3981450"/>
            <a:ext cx="1400175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63" name="AutoShape 31"/>
          <p:cNvSpPr>
            <a:spLocks noChangeArrowheads="1"/>
          </p:cNvSpPr>
          <p:nvPr/>
        </p:nvSpPr>
        <p:spPr bwMode="auto">
          <a:xfrm rot="10800000" flipH="1">
            <a:off x="3846513" y="2182813"/>
            <a:ext cx="163512" cy="238125"/>
          </a:xfrm>
          <a:prstGeom prst="triangle">
            <a:avLst>
              <a:gd name="adj" fmla="val 49995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64" name="Rectangle 32"/>
          <p:cNvSpPr>
            <a:spLocks noChangeArrowheads="1"/>
          </p:cNvSpPr>
          <p:nvPr/>
        </p:nvSpPr>
        <p:spPr bwMode="auto">
          <a:xfrm>
            <a:off x="3697288" y="1905000"/>
            <a:ext cx="417512" cy="298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71438" tIns="34925" rIns="71438" bIns="34925">
            <a:spAutoFit/>
          </a:bodyPr>
          <a:lstStyle/>
          <a:p>
            <a:pPr defTabSz="541338"/>
            <a:r>
              <a:rPr lang="en-US" sz="1500" i="1">
                <a:latin typeface="Times New Roman" pitchFamily="18" charset="0"/>
              </a:rPr>
              <a:t>hwl</a:t>
            </a:r>
          </a:p>
        </p:txBody>
      </p:sp>
      <p:sp>
        <p:nvSpPr>
          <p:cNvPr id="18465" name="Freeform 33"/>
          <p:cNvSpPr>
            <a:spLocks/>
          </p:cNvSpPr>
          <p:nvPr/>
        </p:nvSpPr>
        <p:spPr bwMode="auto">
          <a:xfrm>
            <a:off x="3889375" y="2530475"/>
            <a:ext cx="120650" cy="177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" y="0"/>
              </a:cxn>
              <a:cxn ang="0">
                <a:pos x="56" y="9"/>
              </a:cxn>
              <a:cxn ang="0">
                <a:pos x="75" y="37"/>
              </a:cxn>
              <a:cxn ang="0">
                <a:pos x="47" y="37"/>
              </a:cxn>
              <a:cxn ang="0">
                <a:pos x="19" y="46"/>
              </a:cxn>
              <a:cxn ang="0">
                <a:pos x="19" y="74"/>
              </a:cxn>
              <a:cxn ang="0">
                <a:pos x="47" y="83"/>
              </a:cxn>
              <a:cxn ang="0">
                <a:pos x="38" y="111"/>
              </a:cxn>
            </a:cxnLst>
            <a:rect l="0" t="0" r="r" b="b"/>
            <a:pathLst>
              <a:path w="76" h="112">
                <a:moveTo>
                  <a:pt x="0" y="0"/>
                </a:moveTo>
                <a:lnTo>
                  <a:pt x="28" y="0"/>
                </a:lnTo>
                <a:lnTo>
                  <a:pt x="56" y="9"/>
                </a:lnTo>
                <a:lnTo>
                  <a:pt x="75" y="37"/>
                </a:lnTo>
                <a:lnTo>
                  <a:pt x="47" y="37"/>
                </a:lnTo>
                <a:lnTo>
                  <a:pt x="19" y="46"/>
                </a:lnTo>
                <a:lnTo>
                  <a:pt x="19" y="74"/>
                </a:lnTo>
                <a:lnTo>
                  <a:pt x="47" y="83"/>
                </a:lnTo>
                <a:lnTo>
                  <a:pt x="38" y="111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66" name="Line 34"/>
          <p:cNvSpPr>
            <a:spLocks noChangeShapeType="1"/>
          </p:cNvSpPr>
          <p:nvPr/>
        </p:nvSpPr>
        <p:spPr bwMode="auto">
          <a:xfrm>
            <a:off x="4267200" y="2433638"/>
            <a:ext cx="0" cy="647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67" name="Arc 35"/>
          <p:cNvSpPr>
            <a:spLocks/>
          </p:cNvSpPr>
          <p:nvPr/>
        </p:nvSpPr>
        <p:spPr bwMode="auto">
          <a:xfrm rot="12720000">
            <a:off x="4926013" y="2046288"/>
            <a:ext cx="679450" cy="660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68" name="Freeform 36"/>
          <p:cNvSpPr>
            <a:spLocks/>
          </p:cNvSpPr>
          <p:nvPr/>
        </p:nvSpPr>
        <p:spPr bwMode="auto">
          <a:xfrm>
            <a:off x="5192713" y="1943100"/>
            <a:ext cx="1182687" cy="877888"/>
          </a:xfrm>
          <a:custGeom>
            <a:avLst/>
            <a:gdLst/>
            <a:ahLst/>
            <a:cxnLst>
              <a:cxn ang="0">
                <a:pos x="120" y="552"/>
              </a:cxn>
              <a:cxn ang="0">
                <a:pos x="744" y="156"/>
              </a:cxn>
              <a:cxn ang="0">
                <a:pos x="0" y="0"/>
              </a:cxn>
            </a:cxnLst>
            <a:rect l="0" t="0" r="r" b="b"/>
            <a:pathLst>
              <a:path w="745" h="553">
                <a:moveTo>
                  <a:pt x="120" y="552"/>
                </a:moveTo>
                <a:lnTo>
                  <a:pt x="744" y="156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69" name="Line 37"/>
          <p:cNvSpPr>
            <a:spLocks noChangeShapeType="1"/>
          </p:cNvSpPr>
          <p:nvPr/>
        </p:nvSpPr>
        <p:spPr bwMode="auto">
          <a:xfrm>
            <a:off x="3636963" y="2438400"/>
            <a:ext cx="1435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70" name="Freeform 38"/>
          <p:cNvSpPr>
            <a:spLocks/>
          </p:cNvSpPr>
          <p:nvPr/>
        </p:nvSpPr>
        <p:spPr bwMode="auto">
          <a:xfrm>
            <a:off x="5364163" y="2800350"/>
            <a:ext cx="3278187" cy="8588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" y="24"/>
              </a:cxn>
              <a:cxn ang="0">
                <a:pos x="72" y="48"/>
              </a:cxn>
              <a:cxn ang="0">
                <a:pos x="108" y="72"/>
              </a:cxn>
              <a:cxn ang="0">
                <a:pos x="132" y="108"/>
              </a:cxn>
              <a:cxn ang="0">
                <a:pos x="168" y="132"/>
              </a:cxn>
              <a:cxn ang="0">
                <a:pos x="192" y="168"/>
              </a:cxn>
              <a:cxn ang="0">
                <a:pos x="228" y="192"/>
              </a:cxn>
              <a:cxn ang="0">
                <a:pos x="252" y="228"/>
              </a:cxn>
              <a:cxn ang="0">
                <a:pos x="288" y="252"/>
              </a:cxn>
              <a:cxn ang="0">
                <a:pos x="312" y="288"/>
              </a:cxn>
              <a:cxn ang="0">
                <a:pos x="348" y="312"/>
              </a:cxn>
              <a:cxn ang="0">
                <a:pos x="384" y="348"/>
              </a:cxn>
              <a:cxn ang="0">
                <a:pos x="420" y="384"/>
              </a:cxn>
              <a:cxn ang="0">
                <a:pos x="456" y="408"/>
              </a:cxn>
              <a:cxn ang="0">
                <a:pos x="492" y="432"/>
              </a:cxn>
              <a:cxn ang="0">
                <a:pos x="528" y="456"/>
              </a:cxn>
              <a:cxn ang="0">
                <a:pos x="588" y="492"/>
              </a:cxn>
              <a:cxn ang="0">
                <a:pos x="624" y="492"/>
              </a:cxn>
              <a:cxn ang="0">
                <a:pos x="672" y="504"/>
              </a:cxn>
              <a:cxn ang="0">
                <a:pos x="708" y="516"/>
              </a:cxn>
              <a:cxn ang="0">
                <a:pos x="744" y="528"/>
              </a:cxn>
              <a:cxn ang="0">
                <a:pos x="804" y="540"/>
              </a:cxn>
              <a:cxn ang="0">
                <a:pos x="864" y="540"/>
              </a:cxn>
              <a:cxn ang="0">
                <a:pos x="924" y="540"/>
              </a:cxn>
              <a:cxn ang="0">
                <a:pos x="960" y="540"/>
              </a:cxn>
              <a:cxn ang="0">
                <a:pos x="996" y="540"/>
              </a:cxn>
              <a:cxn ang="0">
                <a:pos x="1032" y="540"/>
              </a:cxn>
              <a:cxn ang="0">
                <a:pos x="1080" y="540"/>
              </a:cxn>
              <a:cxn ang="0">
                <a:pos x="1116" y="540"/>
              </a:cxn>
              <a:cxn ang="0">
                <a:pos x="1176" y="540"/>
              </a:cxn>
              <a:cxn ang="0">
                <a:pos x="1212" y="540"/>
              </a:cxn>
              <a:cxn ang="0">
                <a:pos x="1248" y="540"/>
              </a:cxn>
              <a:cxn ang="0">
                <a:pos x="1296" y="528"/>
              </a:cxn>
              <a:cxn ang="0">
                <a:pos x="1332" y="528"/>
              </a:cxn>
              <a:cxn ang="0">
                <a:pos x="1368" y="528"/>
              </a:cxn>
              <a:cxn ang="0">
                <a:pos x="1416" y="528"/>
              </a:cxn>
              <a:cxn ang="0">
                <a:pos x="1452" y="528"/>
              </a:cxn>
              <a:cxn ang="0">
                <a:pos x="1488" y="528"/>
              </a:cxn>
              <a:cxn ang="0">
                <a:pos x="1524" y="516"/>
              </a:cxn>
              <a:cxn ang="0">
                <a:pos x="1596" y="516"/>
              </a:cxn>
              <a:cxn ang="0">
                <a:pos x="1632" y="516"/>
              </a:cxn>
              <a:cxn ang="0">
                <a:pos x="1692" y="516"/>
              </a:cxn>
              <a:cxn ang="0">
                <a:pos x="1728" y="516"/>
              </a:cxn>
              <a:cxn ang="0">
                <a:pos x="1788" y="516"/>
              </a:cxn>
              <a:cxn ang="0">
                <a:pos x="1836" y="504"/>
              </a:cxn>
              <a:cxn ang="0">
                <a:pos x="1896" y="504"/>
              </a:cxn>
              <a:cxn ang="0">
                <a:pos x="1932" y="504"/>
              </a:cxn>
              <a:cxn ang="0">
                <a:pos x="1992" y="504"/>
              </a:cxn>
              <a:cxn ang="0">
                <a:pos x="2028" y="504"/>
              </a:cxn>
              <a:cxn ang="0">
                <a:pos x="2064" y="504"/>
              </a:cxn>
            </a:cxnLst>
            <a:rect l="0" t="0" r="r" b="b"/>
            <a:pathLst>
              <a:path w="2065" h="541">
                <a:moveTo>
                  <a:pt x="0" y="0"/>
                </a:moveTo>
                <a:lnTo>
                  <a:pt x="36" y="24"/>
                </a:lnTo>
                <a:lnTo>
                  <a:pt x="72" y="48"/>
                </a:lnTo>
                <a:lnTo>
                  <a:pt x="108" y="72"/>
                </a:lnTo>
                <a:lnTo>
                  <a:pt x="132" y="108"/>
                </a:lnTo>
                <a:lnTo>
                  <a:pt x="168" y="132"/>
                </a:lnTo>
                <a:lnTo>
                  <a:pt x="192" y="168"/>
                </a:lnTo>
                <a:lnTo>
                  <a:pt x="228" y="192"/>
                </a:lnTo>
                <a:lnTo>
                  <a:pt x="252" y="228"/>
                </a:lnTo>
                <a:lnTo>
                  <a:pt x="288" y="252"/>
                </a:lnTo>
                <a:lnTo>
                  <a:pt x="312" y="288"/>
                </a:lnTo>
                <a:lnTo>
                  <a:pt x="348" y="312"/>
                </a:lnTo>
                <a:lnTo>
                  <a:pt x="384" y="348"/>
                </a:lnTo>
                <a:lnTo>
                  <a:pt x="420" y="384"/>
                </a:lnTo>
                <a:lnTo>
                  <a:pt x="456" y="408"/>
                </a:lnTo>
                <a:lnTo>
                  <a:pt x="492" y="432"/>
                </a:lnTo>
                <a:lnTo>
                  <a:pt x="528" y="456"/>
                </a:lnTo>
                <a:lnTo>
                  <a:pt x="588" y="492"/>
                </a:lnTo>
                <a:lnTo>
                  <a:pt x="624" y="492"/>
                </a:lnTo>
                <a:lnTo>
                  <a:pt x="672" y="504"/>
                </a:lnTo>
                <a:lnTo>
                  <a:pt x="708" y="516"/>
                </a:lnTo>
                <a:lnTo>
                  <a:pt x="744" y="528"/>
                </a:lnTo>
                <a:lnTo>
                  <a:pt x="804" y="540"/>
                </a:lnTo>
                <a:lnTo>
                  <a:pt x="864" y="540"/>
                </a:lnTo>
                <a:lnTo>
                  <a:pt x="924" y="540"/>
                </a:lnTo>
                <a:lnTo>
                  <a:pt x="960" y="540"/>
                </a:lnTo>
                <a:lnTo>
                  <a:pt x="996" y="540"/>
                </a:lnTo>
                <a:lnTo>
                  <a:pt x="1032" y="540"/>
                </a:lnTo>
                <a:lnTo>
                  <a:pt x="1080" y="540"/>
                </a:lnTo>
                <a:lnTo>
                  <a:pt x="1116" y="540"/>
                </a:lnTo>
                <a:lnTo>
                  <a:pt x="1176" y="540"/>
                </a:lnTo>
                <a:lnTo>
                  <a:pt x="1212" y="540"/>
                </a:lnTo>
                <a:lnTo>
                  <a:pt x="1248" y="540"/>
                </a:lnTo>
                <a:lnTo>
                  <a:pt x="1296" y="528"/>
                </a:lnTo>
                <a:lnTo>
                  <a:pt x="1332" y="528"/>
                </a:lnTo>
                <a:lnTo>
                  <a:pt x="1368" y="528"/>
                </a:lnTo>
                <a:lnTo>
                  <a:pt x="1416" y="528"/>
                </a:lnTo>
                <a:lnTo>
                  <a:pt x="1452" y="528"/>
                </a:lnTo>
                <a:lnTo>
                  <a:pt x="1488" y="528"/>
                </a:lnTo>
                <a:lnTo>
                  <a:pt x="1524" y="516"/>
                </a:lnTo>
                <a:lnTo>
                  <a:pt x="1596" y="516"/>
                </a:lnTo>
                <a:lnTo>
                  <a:pt x="1632" y="516"/>
                </a:lnTo>
                <a:lnTo>
                  <a:pt x="1692" y="516"/>
                </a:lnTo>
                <a:lnTo>
                  <a:pt x="1728" y="516"/>
                </a:lnTo>
                <a:lnTo>
                  <a:pt x="1788" y="516"/>
                </a:lnTo>
                <a:lnTo>
                  <a:pt x="1836" y="504"/>
                </a:lnTo>
                <a:lnTo>
                  <a:pt x="1896" y="504"/>
                </a:lnTo>
                <a:lnTo>
                  <a:pt x="1932" y="504"/>
                </a:lnTo>
                <a:lnTo>
                  <a:pt x="1992" y="504"/>
                </a:lnTo>
                <a:lnTo>
                  <a:pt x="2028" y="504"/>
                </a:lnTo>
                <a:lnTo>
                  <a:pt x="2064" y="504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71" name="Rectangle 39"/>
          <p:cNvSpPr>
            <a:spLocks noChangeArrowheads="1"/>
          </p:cNvSpPr>
          <p:nvPr/>
        </p:nvSpPr>
        <p:spPr bwMode="auto">
          <a:xfrm>
            <a:off x="949325" y="3067050"/>
            <a:ext cx="28606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3600" i="1">
                <a:latin typeface="Times New Roman" pitchFamily="18" charset="0"/>
              </a:rPr>
              <a:t>Free Overflow</a:t>
            </a:r>
          </a:p>
        </p:txBody>
      </p:sp>
      <p:sp>
        <p:nvSpPr>
          <p:cNvPr id="18472" name="Rectangle 40"/>
          <p:cNvSpPr>
            <a:spLocks noChangeArrowheads="1"/>
          </p:cNvSpPr>
          <p:nvPr/>
        </p:nvSpPr>
        <p:spPr bwMode="auto">
          <a:xfrm>
            <a:off x="6569075" y="2400300"/>
            <a:ext cx="2238375" cy="1187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3600" i="1">
                <a:latin typeface="Times New Roman" pitchFamily="18" charset="0"/>
              </a:rPr>
              <a:t>Submerged</a:t>
            </a:r>
          </a:p>
          <a:p>
            <a:r>
              <a:rPr lang="en-US" sz="3600" i="1">
                <a:latin typeface="Times New Roman" pitchFamily="18" charset="0"/>
              </a:rPr>
              <a:t>Flow</a:t>
            </a:r>
          </a:p>
        </p:txBody>
      </p:sp>
      <p:sp>
        <p:nvSpPr>
          <p:cNvPr id="18473" name="Line 41"/>
          <p:cNvSpPr>
            <a:spLocks noChangeShapeType="1"/>
          </p:cNvSpPr>
          <p:nvPr/>
        </p:nvSpPr>
        <p:spPr bwMode="auto">
          <a:xfrm>
            <a:off x="3579813" y="3086100"/>
            <a:ext cx="141605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76" name="AutoShape 44"/>
          <p:cNvSpPr>
            <a:spLocks noChangeArrowheads="1"/>
          </p:cNvSpPr>
          <p:nvPr/>
        </p:nvSpPr>
        <p:spPr bwMode="auto">
          <a:xfrm flipH="1">
            <a:off x="5097463" y="3124200"/>
            <a:ext cx="163512" cy="238125"/>
          </a:xfrm>
          <a:prstGeom prst="triangle">
            <a:avLst>
              <a:gd name="adj" fmla="val 49995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77" name="Rectangle 45"/>
          <p:cNvSpPr>
            <a:spLocks noChangeArrowheads="1"/>
          </p:cNvSpPr>
          <p:nvPr/>
        </p:nvSpPr>
        <p:spPr bwMode="auto">
          <a:xfrm>
            <a:off x="4945063" y="3352800"/>
            <a:ext cx="533400" cy="3444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71438" tIns="34925" rIns="71438" bIns="34925">
            <a:spAutoFit/>
          </a:bodyPr>
          <a:lstStyle/>
          <a:p>
            <a:pPr defTabSz="541338"/>
            <a:r>
              <a:rPr lang="en-US" sz="1800" b="1" i="1">
                <a:latin typeface="Times New Roman" pitchFamily="18" charset="0"/>
              </a:rPr>
              <a:t>E</a:t>
            </a:r>
            <a:r>
              <a:rPr lang="en-US" sz="1800" b="1" i="1" baseline="-25000">
                <a:latin typeface="Times New Roman" pitchFamily="18" charset="0"/>
              </a:rPr>
              <a:t>Sill</a:t>
            </a:r>
          </a:p>
        </p:txBody>
      </p:sp>
      <p:sp>
        <p:nvSpPr>
          <p:cNvPr id="18478" name="AutoShape 46"/>
          <p:cNvSpPr>
            <a:spLocks noChangeArrowheads="1"/>
          </p:cNvSpPr>
          <p:nvPr/>
        </p:nvSpPr>
        <p:spPr bwMode="auto">
          <a:xfrm flipH="1">
            <a:off x="2724150" y="4867275"/>
            <a:ext cx="163513" cy="238125"/>
          </a:xfrm>
          <a:prstGeom prst="triangle">
            <a:avLst>
              <a:gd name="adj" fmla="val 49995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79" name="Rectangle 47"/>
          <p:cNvSpPr>
            <a:spLocks noChangeArrowheads="1"/>
          </p:cNvSpPr>
          <p:nvPr/>
        </p:nvSpPr>
        <p:spPr bwMode="auto">
          <a:xfrm>
            <a:off x="2506663" y="5065713"/>
            <a:ext cx="533400" cy="344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71438" tIns="34925" rIns="71438" bIns="34925">
            <a:spAutoFit/>
          </a:bodyPr>
          <a:lstStyle/>
          <a:p>
            <a:pPr defTabSz="541338"/>
            <a:r>
              <a:rPr lang="en-US" sz="1800" b="1" i="1">
                <a:latin typeface="Times New Roman" pitchFamily="18" charset="0"/>
              </a:rPr>
              <a:t>E</a:t>
            </a:r>
            <a:r>
              <a:rPr lang="en-US" sz="1800" b="1" i="1" baseline="-25000">
                <a:latin typeface="Times New Roman" pitchFamily="18" charset="0"/>
              </a:rPr>
              <a:t>Sill</a:t>
            </a:r>
          </a:p>
        </p:txBody>
      </p:sp>
      <p:sp>
        <p:nvSpPr>
          <p:cNvPr id="18480" name="Text Box 48"/>
          <p:cNvSpPr txBox="1">
            <a:spLocks noChangeArrowheads="1"/>
          </p:cNvSpPr>
          <p:nvPr/>
        </p:nvSpPr>
        <p:spPr bwMode="auto">
          <a:xfrm>
            <a:off x="4038600" y="58674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Q = C</a:t>
            </a:r>
            <a:r>
              <a:rPr lang="en-US" b="1" baseline="-25000"/>
              <a:t>f</a:t>
            </a:r>
            <a:r>
              <a:rPr lang="en-US" b="1"/>
              <a:t> ·</a:t>
            </a:r>
            <a:r>
              <a:rPr lang="en-US" b="1" i="1"/>
              <a:t> </a:t>
            </a:r>
            <a:r>
              <a:rPr lang="en-US" b="1"/>
              <a:t>L</a:t>
            </a:r>
            <a:r>
              <a:rPr lang="en-US" b="1" baseline="-25000"/>
              <a:t>e</a:t>
            </a:r>
            <a:r>
              <a:rPr lang="en-US" b="1"/>
              <a:t> ·</a:t>
            </a:r>
            <a:r>
              <a:rPr lang="en-US" b="1" i="1"/>
              <a:t> </a:t>
            </a:r>
            <a:r>
              <a:rPr lang="en-US" b="1"/>
              <a:t>(hwl - E</a:t>
            </a:r>
            <a:r>
              <a:rPr lang="en-US" b="1" baseline="-25000"/>
              <a:t>sill</a:t>
            </a:r>
            <a:r>
              <a:rPr lang="en-US" b="1"/>
              <a:t>)</a:t>
            </a:r>
            <a:r>
              <a:rPr lang="en-US" b="1" baseline="30000"/>
              <a:t>E</a:t>
            </a:r>
            <a:r>
              <a:rPr lang="en-US" sz="1400" b="1" baseline="30000"/>
              <a:t>f</a:t>
            </a:r>
          </a:p>
        </p:txBody>
      </p:sp>
      <p:sp>
        <p:nvSpPr>
          <p:cNvPr id="18481" name="Text Box 49"/>
          <p:cNvSpPr txBox="1">
            <a:spLocks noChangeArrowheads="1"/>
          </p:cNvSpPr>
          <p:nvPr/>
        </p:nvSpPr>
        <p:spPr bwMode="auto">
          <a:xfrm>
            <a:off x="4038600" y="12192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Q = C</a:t>
            </a:r>
            <a:r>
              <a:rPr lang="en-US" b="1" baseline="-25000"/>
              <a:t>o</a:t>
            </a:r>
            <a:r>
              <a:rPr lang="en-US" b="1"/>
              <a:t> ·</a:t>
            </a:r>
            <a:r>
              <a:rPr lang="en-US" b="1" i="1"/>
              <a:t> </a:t>
            </a:r>
            <a:r>
              <a:rPr lang="en-US" b="1"/>
              <a:t>L</a:t>
            </a:r>
            <a:r>
              <a:rPr lang="en-US" b="1" baseline="-25000"/>
              <a:t>e</a:t>
            </a:r>
            <a:r>
              <a:rPr lang="en-US" b="1"/>
              <a:t> ·</a:t>
            </a:r>
            <a:r>
              <a:rPr lang="en-US" b="1" i="1"/>
              <a:t> </a:t>
            </a:r>
            <a:r>
              <a:rPr lang="en-US" b="1"/>
              <a:t>Open</a:t>
            </a:r>
            <a:r>
              <a:rPr lang="en-US" b="1" i="1"/>
              <a:t> </a:t>
            </a:r>
            <a:r>
              <a:rPr lang="en-US" b="1"/>
              <a:t>·</a:t>
            </a:r>
            <a:r>
              <a:rPr lang="en-US" b="1" i="1"/>
              <a:t> </a:t>
            </a:r>
            <a:r>
              <a:rPr lang="en-US" b="1"/>
              <a:t>(hwl - E)</a:t>
            </a:r>
            <a:r>
              <a:rPr lang="en-US" b="1" baseline="30000"/>
              <a:t>E</a:t>
            </a:r>
            <a:r>
              <a:rPr lang="en-US" sz="1400" b="1" baseline="30000"/>
              <a:t>o</a:t>
            </a:r>
          </a:p>
        </p:txBody>
      </p:sp>
      <p:sp>
        <p:nvSpPr>
          <p:cNvPr id="18482" name="Text Box 50"/>
          <p:cNvSpPr txBox="1">
            <a:spLocks noChangeArrowheads="1"/>
          </p:cNvSpPr>
          <p:nvPr/>
        </p:nvSpPr>
        <p:spPr bwMode="auto">
          <a:xfrm>
            <a:off x="6629400" y="17526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E = E</a:t>
            </a:r>
            <a:r>
              <a:rPr lang="en-US" b="1" baseline="-25000"/>
              <a:t>sill </a:t>
            </a:r>
            <a:r>
              <a:rPr lang="en-US" b="1"/>
              <a:t>or twl</a:t>
            </a:r>
          </a:p>
        </p:txBody>
      </p:sp>
      <p:sp>
        <p:nvSpPr>
          <p:cNvPr id="18483" name="AutoShape 51"/>
          <p:cNvSpPr>
            <a:spLocks noChangeArrowheads="1"/>
          </p:cNvSpPr>
          <p:nvPr/>
        </p:nvSpPr>
        <p:spPr bwMode="auto">
          <a:xfrm flipH="1">
            <a:off x="7848600" y="3657600"/>
            <a:ext cx="163513" cy="238125"/>
          </a:xfrm>
          <a:prstGeom prst="triangle">
            <a:avLst>
              <a:gd name="adj" fmla="val 49995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84" name="Rectangle 52"/>
          <p:cNvSpPr>
            <a:spLocks noChangeArrowheads="1"/>
          </p:cNvSpPr>
          <p:nvPr/>
        </p:nvSpPr>
        <p:spPr bwMode="auto">
          <a:xfrm>
            <a:off x="7696200" y="3886200"/>
            <a:ext cx="533400" cy="3444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71438" tIns="34925" rIns="71438" bIns="34925">
            <a:spAutoFit/>
          </a:bodyPr>
          <a:lstStyle/>
          <a:p>
            <a:pPr defTabSz="541338"/>
            <a:r>
              <a:rPr lang="en-US" sz="1800" b="1">
                <a:latin typeface="Times New Roman" pitchFamily="18" charset="0"/>
              </a:rPr>
              <a:t>twl</a:t>
            </a:r>
          </a:p>
        </p:txBody>
      </p:sp>
      <p:pic>
        <p:nvPicPr>
          <p:cNvPr id="4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1"/>
            <a:ext cx="2448272" cy="147885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Operational Constraints Representation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1556792"/>
            <a:ext cx="6705600" cy="3962400"/>
          </a:xfr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AU" dirty="0" smtClean="0"/>
              <a:t>Hydraulic Constraints</a:t>
            </a:r>
          </a:p>
          <a:p>
            <a:pPr lvl="1"/>
            <a:r>
              <a:rPr lang="en-AU" dirty="0" smtClean="0">
                <a:solidFill>
                  <a:schemeClr val="tx1"/>
                </a:solidFill>
              </a:rPr>
              <a:t>Simple Constraints on Flow, storage (WL), MW</a:t>
            </a:r>
          </a:p>
          <a:p>
            <a:pPr lvl="1"/>
            <a:r>
              <a:rPr lang="en-AU" dirty="0" smtClean="0">
                <a:solidFill>
                  <a:schemeClr val="tx1"/>
                </a:solidFill>
              </a:rPr>
              <a:t>Time aggregated constraints (linear)</a:t>
            </a:r>
          </a:p>
          <a:p>
            <a:pPr lvl="2"/>
            <a:r>
              <a:rPr lang="en-AU" dirty="0" smtClean="0">
                <a:solidFill>
                  <a:schemeClr val="tx1"/>
                </a:solidFill>
              </a:rPr>
              <a:t>Max average</a:t>
            </a:r>
          </a:p>
          <a:p>
            <a:pPr lvl="2"/>
            <a:r>
              <a:rPr lang="en-AU" dirty="0" smtClean="0">
                <a:solidFill>
                  <a:schemeClr val="tx1"/>
                </a:solidFill>
              </a:rPr>
              <a:t>Max/min between periods</a:t>
            </a:r>
          </a:p>
          <a:p>
            <a:pPr lvl="1"/>
            <a:r>
              <a:rPr lang="en-AU" dirty="0" smtClean="0">
                <a:solidFill>
                  <a:schemeClr val="tx1"/>
                </a:solidFill>
              </a:rPr>
              <a:t>Relational constraints (including step functions)</a:t>
            </a:r>
          </a:p>
          <a:p>
            <a:pPr lvl="1"/>
            <a:endParaRPr lang="en-AU" dirty="0" smtClean="0"/>
          </a:p>
          <a:p>
            <a:r>
              <a:rPr lang="en-AU" dirty="0" smtClean="0"/>
              <a:t>Electric Constraints</a:t>
            </a:r>
          </a:p>
          <a:p>
            <a:pPr lvl="1"/>
            <a:r>
              <a:rPr lang="en-AU" dirty="0" smtClean="0"/>
              <a:t>Simple Max/ Min on generation</a:t>
            </a:r>
          </a:p>
          <a:p>
            <a:pPr lvl="1"/>
            <a:r>
              <a:rPr lang="en-AU" dirty="0" err="1" smtClean="0"/>
              <a:t>Tieline</a:t>
            </a:r>
            <a:r>
              <a:rPr lang="en-AU" dirty="0" smtClean="0"/>
              <a:t> flow (congestion)</a:t>
            </a:r>
          </a:p>
          <a:p>
            <a:pPr lvl="1"/>
            <a:r>
              <a:rPr lang="en-AU" dirty="0" smtClean="0"/>
              <a:t>Reserve (min/max)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6800" y="6477000"/>
            <a:ext cx="381000" cy="228600"/>
          </a:xfrm>
          <a:prstGeom prst="rect">
            <a:avLst/>
          </a:prstGeom>
        </p:spPr>
        <p:txBody>
          <a:bodyPr/>
          <a:lstStyle/>
          <a:p>
            <a:fld id="{EC93F470-0FCF-4C01-9890-93ACB559D41D}" type="slidenum">
              <a:rPr lang="en-CA" smtClean="0"/>
              <a:pPr/>
              <a:t>26</a:t>
            </a:fld>
            <a:endParaRPr lang="en-CA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Operational Constraints Representation </a:t>
            </a:r>
            <a:endParaRPr lang="en-US" dirty="0"/>
          </a:p>
        </p:txBody>
      </p:sp>
      <p:pic>
        <p:nvPicPr>
          <p:cNvPr id="1443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268760"/>
            <a:ext cx="3312368" cy="476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188640"/>
            <a:ext cx="7562850" cy="1143000"/>
          </a:xfrm>
        </p:spPr>
        <p:txBody>
          <a:bodyPr/>
          <a:lstStyle/>
          <a:p>
            <a:r>
              <a:rPr lang="en-US" dirty="0"/>
              <a:t>Complexities in </a:t>
            </a:r>
            <a:r>
              <a:rPr lang="en-US" dirty="0" smtClean="0"/>
              <a:t>Formulation</a:t>
            </a:r>
            <a:endParaRPr lang="en-US" dirty="0"/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052736"/>
            <a:ext cx="7848872" cy="489654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AU" dirty="0" smtClean="0"/>
              <a:t>Uncertainty</a:t>
            </a:r>
            <a:endParaRPr lang="en-US" dirty="0" smtClean="0"/>
          </a:p>
          <a:p>
            <a:pPr lvl="1">
              <a:lnSpc>
                <a:spcPct val="80000"/>
              </a:lnSpc>
            </a:pPr>
            <a:r>
              <a:rPr lang="en-US" dirty="0" smtClean="0"/>
              <a:t>Inflow</a:t>
            </a:r>
          </a:p>
          <a:p>
            <a:pPr lvl="1">
              <a:lnSpc>
                <a:spcPct val="80000"/>
              </a:lnSpc>
            </a:pPr>
            <a:r>
              <a:rPr lang="en-AU" dirty="0" smtClean="0"/>
              <a:t>Load</a:t>
            </a:r>
            <a:endParaRPr lang="en-US" dirty="0" smtClean="0"/>
          </a:p>
          <a:p>
            <a:pPr lvl="1">
              <a:lnSpc>
                <a:spcPct val="80000"/>
              </a:lnSpc>
            </a:pPr>
            <a:r>
              <a:rPr lang="en-AU" dirty="0" smtClean="0"/>
              <a:t>Market price</a:t>
            </a:r>
            <a:endParaRPr lang="en-US" dirty="0" smtClean="0"/>
          </a:p>
          <a:p>
            <a:pPr>
              <a:lnSpc>
                <a:spcPct val="80000"/>
              </a:lnSpc>
              <a:buNone/>
            </a:pP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Hydraulics</a:t>
            </a: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dirty="0" smtClean="0"/>
              <a:t>Non-linear physical constraints 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generation with cross product (flow * </a:t>
            </a:r>
            <a:r>
              <a:rPr lang="en-US" dirty="0" err="1" smtClean="0"/>
              <a:t>head^a</a:t>
            </a:r>
            <a:r>
              <a:rPr lang="en-US" dirty="0" smtClean="0"/>
              <a:t>)</a:t>
            </a:r>
            <a:endParaRPr lang="en-US" dirty="0" smtClean="0"/>
          </a:p>
          <a:p>
            <a:pPr lvl="2">
              <a:lnSpc>
                <a:spcPct val="80000"/>
              </a:lnSpc>
            </a:pPr>
            <a:r>
              <a:rPr lang="en-AU" dirty="0" smtClean="0"/>
              <a:t>Losses (quadratic)</a:t>
            </a:r>
          </a:p>
          <a:p>
            <a:pPr lvl="2">
              <a:lnSpc>
                <a:spcPct val="80000"/>
              </a:lnSpc>
            </a:pPr>
            <a:r>
              <a:rPr lang="en-AU" dirty="0" smtClean="0"/>
              <a:t>Spill representation</a:t>
            </a:r>
          </a:p>
          <a:p>
            <a:pPr lvl="1">
              <a:lnSpc>
                <a:spcPct val="80000"/>
              </a:lnSpc>
            </a:pPr>
            <a:r>
              <a:rPr lang="en-AU" dirty="0" smtClean="0"/>
              <a:t>Spatial/time connectivity</a:t>
            </a:r>
            <a:endParaRPr lang="en-US" dirty="0"/>
          </a:p>
          <a:p>
            <a:pPr lvl="1">
              <a:lnSpc>
                <a:spcPct val="80000"/>
              </a:lnSpc>
              <a:buFontTx/>
              <a:buNone/>
            </a:pP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2000" dirty="0" smtClean="0"/>
              <a:t>Discreteness</a:t>
            </a:r>
          </a:p>
          <a:p>
            <a:pPr lvl="1">
              <a:lnSpc>
                <a:spcPct val="80000"/>
              </a:lnSpc>
            </a:pPr>
            <a:r>
              <a:rPr lang="en-AU" dirty="0" smtClean="0"/>
              <a:t>Start/stop costs</a:t>
            </a:r>
          </a:p>
          <a:p>
            <a:pPr lvl="1">
              <a:lnSpc>
                <a:spcPct val="80000"/>
              </a:lnSpc>
            </a:pPr>
            <a:r>
              <a:rPr lang="en-AU" dirty="0" smtClean="0"/>
              <a:t>Spinning reserve </a:t>
            </a:r>
          </a:p>
          <a:p>
            <a:pPr lvl="1">
              <a:lnSpc>
                <a:spcPct val="80000"/>
              </a:lnSpc>
            </a:pPr>
            <a:r>
              <a:rPr lang="en-AU" dirty="0" smtClean="0"/>
              <a:t>Non continuous operating range</a:t>
            </a:r>
          </a:p>
          <a:p>
            <a:pPr lvl="1">
              <a:lnSpc>
                <a:spcPct val="80000"/>
              </a:lnSpc>
            </a:pPr>
            <a:endParaRPr lang="en-AU" dirty="0" smtClean="0"/>
          </a:p>
          <a:p>
            <a:pPr>
              <a:lnSpc>
                <a:spcPct val="80000"/>
              </a:lnSpc>
            </a:pPr>
            <a:r>
              <a:rPr lang="en-AU" sz="2000" dirty="0" smtClean="0"/>
              <a:t>Large Scale </a:t>
            </a:r>
          </a:p>
          <a:p>
            <a:pPr lvl="1">
              <a:lnSpc>
                <a:spcPct val="80000"/>
              </a:lnSpc>
            </a:pPr>
            <a:r>
              <a:rPr lang="en-AU" dirty="0" smtClean="0"/>
              <a:t>Time dependent decisions (up to 200,000 decision variables / constraints)</a:t>
            </a:r>
            <a:endParaRPr lang="en-US" dirty="0"/>
          </a:p>
          <a:p>
            <a:pPr>
              <a:lnSpc>
                <a:spcPct val="80000"/>
              </a:lnSpc>
              <a:buFontTx/>
              <a:buNone/>
            </a:pPr>
            <a:endParaRPr lang="en-US" sz="1600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436096" y="1412776"/>
            <a:ext cx="2880320" cy="403244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028384" y="1916832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Long Term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092280" y="3284984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Short Term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56176" y="4653136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Real Time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AF983-B09F-494E-B2DB-B5F0922D0CA5}" type="slidenum">
              <a:rPr lang="en-US"/>
              <a:pPr/>
              <a:t>29</a:t>
            </a:fld>
            <a:endParaRPr lang="en-US"/>
          </a:p>
        </p:txBody>
      </p:sp>
      <p:sp>
        <p:nvSpPr>
          <p:cNvPr id="648194" name="Rectangle 2"/>
          <p:cNvSpPr>
            <a:spLocks noChangeArrowheads="1"/>
          </p:cNvSpPr>
          <p:nvPr/>
        </p:nvSpPr>
        <p:spPr bwMode="auto">
          <a:xfrm>
            <a:off x="2124075" y="236538"/>
            <a:ext cx="6754813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kumimoji="1" lang="en-US" sz="3200" i="1" dirty="0" smtClean="0">
                <a:solidFill>
                  <a:srgbClr val="005293"/>
                </a:solidFill>
                <a:latin typeface="CG Omega" pitchFamily="34" charset="0"/>
              </a:rPr>
              <a:t>Preferred </a:t>
            </a:r>
            <a:r>
              <a:rPr kumimoji="1" lang="en-US" sz="3200" i="1" dirty="0">
                <a:solidFill>
                  <a:srgbClr val="005293"/>
                </a:solidFill>
                <a:latin typeface="CG Omega" pitchFamily="34" charset="0"/>
              </a:rPr>
              <a:t>Schemes for Hydro</a:t>
            </a:r>
          </a:p>
        </p:txBody>
      </p:sp>
      <p:sp>
        <p:nvSpPr>
          <p:cNvPr id="648195" name="Text Box 3"/>
          <p:cNvSpPr txBox="1">
            <a:spLocks noChangeArrowheads="1"/>
          </p:cNvSpPr>
          <p:nvPr/>
        </p:nvSpPr>
        <p:spPr bwMode="auto">
          <a:xfrm>
            <a:off x="1475656" y="1700808"/>
            <a:ext cx="2880320" cy="125572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spcAft>
                <a:spcPct val="20000"/>
              </a:spcAft>
            </a:pPr>
            <a:r>
              <a:rPr lang="en-US" b="1" dirty="0"/>
              <a:t>Linear Programming</a:t>
            </a:r>
          </a:p>
          <a:p>
            <a:pPr>
              <a:buFontTx/>
              <a:buChar char="•"/>
            </a:pPr>
            <a:r>
              <a:rPr lang="en-US" sz="1800" dirty="0"/>
              <a:t>Piecewise linearization</a:t>
            </a:r>
          </a:p>
          <a:p>
            <a:pPr>
              <a:buFontTx/>
              <a:buChar char="•"/>
            </a:pPr>
            <a:r>
              <a:rPr lang="en-US" sz="1800" dirty="0"/>
              <a:t>Successive Linearization</a:t>
            </a:r>
          </a:p>
          <a:p>
            <a:pPr>
              <a:buFontTx/>
              <a:buChar char="•"/>
            </a:pPr>
            <a:r>
              <a:rPr lang="en-AU" dirty="0" smtClean="0"/>
              <a:t>Semi-heuristics</a:t>
            </a:r>
            <a:endParaRPr lang="en-US" sz="1800" dirty="0"/>
          </a:p>
        </p:txBody>
      </p:sp>
      <p:sp>
        <p:nvSpPr>
          <p:cNvPr id="648196" name="Text Box 4"/>
          <p:cNvSpPr txBox="1">
            <a:spLocks noChangeArrowheads="1"/>
          </p:cNvSpPr>
          <p:nvPr/>
        </p:nvSpPr>
        <p:spPr bwMode="auto">
          <a:xfrm>
            <a:off x="5292080" y="1628800"/>
            <a:ext cx="2951684" cy="147732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Decomposition</a:t>
            </a:r>
          </a:p>
          <a:p>
            <a:pPr>
              <a:buFontTx/>
              <a:buChar char="•"/>
            </a:pPr>
            <a:r>
              <a:rPr lang="en-US" sz="1800"/>
              <a:t>Subproblems</a:t>
            </a:r>
          </a:p>
          <a:p>
            <a:pPr>
              <a:buFontTx/>
              <a:buChar char="•"/>
            </a:pPr>
            <a:r>
              <a:rPr lang="en-US" sz="1800"/>
              <a:t>Bender’s cuts</a:t>
            </a:r>
          </a:p>
          <a:p>
            <a:pPr>
              <a:buFontTx/>
              <a:buChar char="•"/>
            </a:pPr>
            <a:r>
              <a:rPr lang="en-US" sz="1800"/>
              <a:t>Dynamic Programming</a:t>
            </a:r>
          </a:p>
          <a:p>
            <a:pPr>
              <a:buFontTx/>
              <a:buChar char="•"/>
            </a:pPr>
            <a:r>
              <a:rPr lang="en-US" sz="1800"/>
              <a:t>Nonlinear Programming</a:t>
            </a:r>
          </a:p>
        </p:txBody>
      </p:sp>
      <p:sp>
        <p:nvSpPr>
          <p:cNvPr id="648197" name="AutoShape 5"/>
          <p:cNvSpPr>
            <a:spLocks noChangeArrowheads="1"/>
          </p:cNvSpPr>
          <p:nvPr/>
        </p:nvSpPr>
        <p:spPr bwMode="auto">
          <a:xfrm>
            <a:off x="4572000" y="2276872"/>
            <a:ext cx="503238" cy="142875"/>
          </a:xfrm>
          <a:prstGeom prst="leftRightArrow">
            <a:avLst>
              <a:gd name="adj1" fmla="val 50000"/>
              <a:gd name="adj2" fmla="val 704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691680" y="3933056"/>
            <a:ext cx="6696744" cy="1368152"/>
          </a:xfr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AU" sz="1600" i="1" dirty="0" smtClean="0">
                <a:solidFill>
                  <a:srgbClr val="002060"/>
                </a:solidFill>
              </a:rPr>
              <a:t>Plants are hydraulically and electrically connected</a:t>
            </a:r>
          </a:p>
          <a:p>
            <a:pPr lvl="1"/>
            <a:r>
              <a:rPr lang="en-AU" i="1" dirty="0" smtClean="0">
                <a:solidFill>
                  <a:srgbClr val="002060"/>
                </a:solidFill>
              </a:rPr>
              <a:t>Water conveyance</a:t>
            </a:r>
          </a:p>
          <a:p>
            <a:pPr lvl="1"/>
            <a:r>
              <a:rPr lang="en-AU" i="1" dirty="0" smtClean="0">
                <a:solidFill>
                  <a:srgbClr val="002060"/>
                </a:solidFill>
              </a:rPr>
              <a:t>Load, reserve</a:t>
            </a:r>
          </a:p>
          <a:p>
            <a:r>
              <a:rPr lang="en-AU" sz="1600" i="1" dirty="0" smtClean="0">
                <a:solidFill>
                  <a:srgbClr val="002060"/>
                </a:solidFill>
              </a:rPr>
              <a:t>Fixed amount of water over time – strong temporal interdependency</a:t>
            </a:r>
          </a:p>
          <a:p>
            <a:endParaRPr lang="en-AU" dirty="0" smtClean="0"/>
          </a:p>
          <a:p>
            <a:pPr>
              <a:buNone/>
            </a:pPr>
            <a:endParaRPr lang="en-US" i="1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advTm="48416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6705600" cy="838200"/>
          </a:xfrm>
        </p:spPr>
        <p:txBody>
          <a:bodyPr/>
          <a:lstStyle/>
          <a:p>
            <a:pPr algn="ctr"/>
            <a:r>
              <a:rPr lang="en-US" dirty="0" smtClean="0"/>
              <a:t>Hatch Power and Water 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664" y="1052736"/>
            <a:ext cx="6324600" cy="4495800"/>
          </a:xfrm>
        </p:spPr>
        <p:txBody>
          <a:bodyPr/>
          <a:lstStyle/>
          <a:p>
            <a:r>
              <a:rPr lang="en-AU" dirty="0" smtClean="0"/>
              <a:t>Water Resource and Power System </a:t>
            </a:r>
            <a:r>
              <a:rPr lang="en-AU" dirty="0" err="1" smtClean="0"/>
              <a:t>Modeling</a:t>
            </a:r>
            <a:r>
              <a:rPr lang="en-AU" dirty="0" smtClean="0"/>
              <a:t> – Simulation and Optimization</a:t>
            </a:r>
          </a:p>
          <a:p>
            <a:r>
              <a:rPr lang="en-AU" dirty="0" smtClean="0"/>
              <a:t>System Implementation</a:t>
            </a:r>
          </a:p>
          <a:p>
            <a:pPr lvl="1"/>
            <a:r>
              <a:rPr lang="en-AU" dirty="0" smtClean="0"/>
              <a:t>Configuration, Test</a:t>
            </a:r>
          </a:p>
          <a:p>
            <a:pPr lvl="1"/>
            <a:r>
              <a:rPr lang="en-AU" dirty="0" smtClean="0"/>
              <a:t>Integration / Communications</a:t>
            </a:r>
          </a:p>
          <a:p>
            <a:pPr lvl="1"/>
            <a:r>
              <a:rPr lang="en-AU" dirty="0" smtClean="0"/>
              <a:t>Install and Train</a:t>
            </a:r>
          </a:p>
          <a:p>
            <a:r>
              <a:rPr lang="en-AU" dirty="0" smtClean="0"/>
              <a:t>Studies</a:t>
            </a:r>
          </a:p>
          <a:p>
            <a:r>
              <a:rPr lang="en-AU" dirty="0" smtClean="0"/>
              <a:t>Asset Management / Life cycle analysis</a:t>
            </a:r>
          </a:p>
          <a:p>
            <a:r>
              <a:rPr lang="en-AU" dirty="0" smtClean="0"/>
              <a:t>Wind Farm Design Optimization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6800" y="6477000"/>
            <a:ext cx="381000" cy="228600"/>
          </a:xfrm>
          <a:prstGeom prst="rect">
            <a:avLst/>
          </a:prstGeom>
        </p:spPr>
        <p:txBody>
          <a:bodyPr/>
          <a:lstStyle/>
          <a:p>
            <a:fld id="{EC93F470-0FCF-4C01-9890-93ACB559D41D}" type="slidenum">
              <a:rPr lang="en-CA" smtClean="0"/>
              <a:pPr/>
              <a:t>3</a:t>
            </a:fld>
            <a:endParaRPr lang="en-CA"/>
          </a:p>
        </p:txBody>
      </p:sp>
      <p:pic>
        <p:nvPicPr>
          <p:cNvPr id="6" name="Picture 5" descr="3243779309_e7e89fc5ce_o.jpg"/>
          <p:cNvPicPr>
            <a:picLocks noChangeAspect="1"/>
          </p:cNvPicPr>
          <p:nvPr/>
        </p:nvPicPr>
        <p:blipFill>
          <a:blip r:embed="rId3" cstate="print"/>
          <a:srcRect l="10000" r="12500"/>
          <a:stretch>
            <a:fillRect/>
          </a:stretch>
        </p:blipFill>
        <p:spPr>
          <a:xfrm>
            <a:off x="1187624" y="4221088"/>
            <a:ext cx="7086600" cy="1725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1" name="AutoShape 3"/>
          <p:cNvSpPr>
            <a:spLocks noGrp="1" noChangeArrowheads="1"/>
          </p:cNvSpPr>
          <p:nvPr>
            <p:ph type="ctrTitle"/>
          </p:nvPr>
        </p:nvSpPr>
        <p:spPr>
          <a:xfrm>
            <a:off x="2667000" y="2057400"/>
            <a:ext cx="5867400" cy="1470025"/>
          </a:xfrm>
        </p:spPr>
        <p:txBody>
          <a:bodyPr/>
          <a:lstStyle/>
          <a:p>
            <a:r>
              <a:rPr lang="en-US" sz="4400"/>
              <a:t>Long-term Planning</a:t>
            </a:r>
          </a:p>
        </p:txBody>
      </p:sp>
    </p:spTree>
  </p:cSld>
  <p:clrMapOvr>
    <a:masterClrMapping/>
  </p:clrMapOvr>
  <p:transition advTm="4000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9" name="AutoShape 3"/>
          <p:cNvSpPr>
            <a:spLocks noGrp="1" noChangeArrowheads="1"/>
          </p:cNvSpPr>
          <p:nvPr>
            <p:ph type="body" idx="1"/>
          </p:nvPr>
        </p:nvSpPr>
        <p:spPr>
          <a:xfrm>
            <a:off x="1547664" y="1484784"/>
            <a:ext cx="5976664" cy="3240360"/>
          </a:xfrm>
          <a:noFill/>
          <a:ln>
            <a:solidFill>
              <a:srgbClr val="002060"/>
            </a:solidFill>
          </a:ln>
        </p:spPr>
        <p:txBody>
          <a:bodyPr lIns="90488" tIns="44450" rIns="90488" bIns="44450"/>
          <a:lstStyle/>
          <a:p>
            <a:r>
              <a:rPr lang="en-US" dirty="0" smtClean="0"/>
              <a:t>Consideration for Future Uncertainty</a:t>
            </a:r>
          </a:p>
          <a:p>
            <a:pPr lvl="1"/>
            <a:r>
              <a:rPr lang="en-AU" dirty="0" smtClean="0"/>
              <a:t>Stochastic</a:t>
            </a:r>
            <a:endParaRPr lang="en-US" dirty="0"/>
          </a:p>
          <a:p>
            <a:r>
              <a:rPr lang="en-US" dirty="0" smtClean="0"/>
              <a:t>Detailed Physical Representation</a:t>
            </a:r>
            <a:endParaRPr lang="en-US" dirty="0"/>
          </a:p>
          <a:p>
            <a:r>
              <a:rPr lang="en-US" dirty="0" smtClean="0"/>
              <a:t>Simplified Time </a:t>
            </a:r>
            <a:r>
              <a:rPr lang="en-US" dirty="0"/>
              <a:t>Definition</a:t>
            </a:r>
          </a:p>
          <a:p>
            <a:pPr lvl="1"/>
            <a:r>
              <a:rPr lang="en-US" dirty="0"/>
              <a:t>Periods (week(s), month)</a:t>
            </a:r>
          </a:p>
          <a:p>
            <a:pPr lvl="1"/>
            <a:r>
              <a:rPr lang="en-US" dirty="0"/>
              <a:t>Sub-period (peak, off-peak, weekend</a:t>
            </a:r>
            <a:r>
              <a:rPr lang="en-US" dirty="0" smtClean="0"/>
              <a:t>,…)</a:t>
            </a:r>
          </a:p>
          <a:p>
            <a:r>
              <a:rPr lang="en-AU" dirty="0" smtClean="0"/>
              <a:t>Time Average answers</a:t>
            </a:r>
          </a:p>
          <a:p>
            <a:r>
              <a:rPr lang="en-AU" dirty="0" smtClean="0"/>
              <a:t>Based on scenario analysis – consider all cross </a:t>
            </a:r>
            <a:r>
              <a:rPr lang="en-AU" dirty="0" smtClean="0"/>
              <a:t>correlations</a:t>
            </a:r>
            <a:endParaRPr lang="en-US" dirty="0"/>
          </a:p>
        </p:txBody>
      </p:sp>
      <p:sp>
        <p:nvSpPr>
          <p:cNvPr id="638981" name="AutoShape 5"/>
          <p:cNvSpPr>
            <a:spLocks noGrp="1" noChangeArrowheads="1"/>
          </p:cNvSpPr>
          <p:nvPr>
            <p:ph type="title"/>
          </p:nvPr>
        </p:nvSpPr>
        <p:spPr>
          <a:xfrm>
            <a:off x="1828800" y="0"/>
            <a:ext cx="7315200" cy="731838"/>
          </a:xfrm>
          <a:noFill/>
        </p:spPr>
        <p:txBody>
          <a:bodyPr/>
          <a:lstStyle/>
          <a:p>
            <a:r>
              <a:rPr lang="en-US" dirty="0" smtClean="0"/>
              <a:t>Long Term Model </a:t>
            </a:r>
            <a:r>
              <a:rPr lang="en-US" dirty="0"/>
              <a:t>Principles</a:t>
            </a:r>
          </a:p>
        </p:txBody>
      </p:sp>
    </p:spTree>
  </p:cSld>
  <p:clrMapOvr>
    <a:masterClrMapping/>
  </p:clrMapOvr>
  <p:transition advTm="4000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228600"/>
            <a:ext cx="6553200" cy="1143000"/>
          </a:xfrm>
        </p:spPr>
        <p:txBody>
          <a:bodyPr/>
          <a:lstStyle/>
          <a:p>
            <a:r>
              <a:rPr lang="en-US"/>
              <a:t>LT </a:t>
            </a:r>
            <a:r>
              <a:rPr lang="en-US" i="1"/>
              <a:t>Vista</a:t>
            </a:r>
            <a:r>
              <a:rPr lang="en-US"/>
              <a:t> Mathematical Model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219200"/>
            <a:ext cx="2743200" cy="1524000"/>
          </a:xfrm>
          <a:solidFill>
            <a:srgbClr val="003399"/>
          </a:solidFill>
          <a:ln>
            <a:solidFill>
              <a:srgbClr val="FFFF66"/>
            </a:solidFill>
          </a:ln>
        </p:spPr>
        <p:txBody>
          <a:bodyPr/>
          <a:lstStyle/>
          <a:p>
            <a:pPr>
              <a:buFontTx/>
              <a:buNone/>
            </a:pPr>
            <a:r>
              <a:rPr lang="en-US" sz="1600" dirty="0">
                <a:solidFill>
                  <a:schemeClr val="bg1"/>
                </a:solidFill>
              </a:rPr>
              <a:t>Hydraulic network:</a:t>
            </a:r>
          </a:p>
          <a:p>
            <a:pPr lvl="1"/>
            <a:r>
              <a:rPr lang="en-US" sz="1400" dirty="0">
                <a:solidFill>
                  <a:schemeClr val="bg1"/>
                </a:solidFill>
              </a:rPr>
              <a:t>arcs (plant, spill, river reaches)</a:t>
            </a:r>
          </a:p>
          <a:p>
            <a:pPr lvl="1"/>
            <a:r>
              <a:rPr lang="en-US" sz="1400" dirty="0">
                <a:solidFill>
                  <a:schemeClr val="bg1"/>
                </a:solidFill>
              </a:rPr>
              <a:t>nodes (reservoirs,  junctions)</a:t>
            </a:r>
          </a:p>
        </p:txBody>
      </p:sp>
      <p:sp>
        <p:nvSpPr>
          <p:cNvPr id="146436" name="Rectangle 4"/>
          <p:cNvSpPr>
            <a:spLocks noChangeArrowheads="1"/>
          </p:cNvSpPr>
          <p:nvPr/>
        </p:nvSpPr>
        <p:spPr bwMode="auto">
          <a:xfrm>
            <a:off x="5334000" y="1066800"/>
            <a:ext cx="2895600" cy="1219200"/>
          </a:xfrm>
          <a:prstGeom prst="rect">
            <a:avLst/>
          </a:prstGeom>
          <a:solidFill>
            <a:srgbClr val="003399"/>
          </a:solidFill>
          <a:ln w="9525">
            <a:solidFill>
              <a:srgbClr val="FFFF66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>
                <a:solidFill>
                  <a:schemeClr val="bg1"/>
                </a:solidFill>
                <a:latin typeface="Helvetica" pitchFamily="34" charset="0"/>
              </a:rPr>
              <a:t>Electric network:</a:t>
            </a:r>
          </a:p>
          <a:p>
            <a:pPr marL="742950" lvl="1" indent="-285750">
              <a:spcBef>
                <a:spcPct val="20000"/>
              </a:spcBef>
              <a:buFontTx/>
              <a:buChar char="-"/>
            </a:pPr>
            <a:r>
              <a:rPr lang="en-US" sz="1400" b="1">
                <a:solidFill>
                  <a:schemeClr val="bg1"/>
                </a:solidFill>
                <a:latin typeface="Helvetica" pitchFamily="34" charset="0"/>
              </a:rPr>
              <a:t>Buses</a:t>
            </a:r>
          </a:p>
          <a:p>
            <a:pPr marL="742950" lvl="1" indent="-285750">
              <a:spcBef>
                <a:spcPct val="20000"/>
              </a:spcBef>
              <a:buFontTx/>
              <a:buChar char="-"/>
            </a:pPr>
            <a:r>
              <a:rPr lang="en-US" sz="1400" b="1">
                <a:solidFill>
                  <a:schemeClr val="bg1"/>
                </a:solidFill>
                <a:latin typeface="Helvetica" pitchFamily="34" charset="0"/>
              </a:rPr>
              <a:t>tielines</a:t>
            </a:r>
          </a:p>
        </p:txBody>
      </p:sp>
      <p:sp>
        <p:nvSpPr>
          <p:cNvPr id="146437" name="Text Box 5"/>
          <p:cNvSpPr txBox="1">
            <a:spLocks noChangeArrowheads="1"/>
          </p:cNvSpPr>
          <p:nvPr/>
        </p:nvSpPr>
        <p:spPr bwMode="auto">
          <a:xfrm>
            <a:off x="6172200" y="2667000"/>
            <a:ext cx="2590800" cy="1655763"/>
          </a:xfrm>
          <a:prstGeom prst="rect">
            <a:avLst/>
          </a:prstGeom>
          <a:solidFill>
            <a:srgbClr val="003399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Inputs:</a:t>
            </a:r>
          </a:p>
          <a:p>
            <a:r>
              <a:rPr lang="en-US">
                <a:solidFill>
                  <a:srgbClr val="FFFFFF"/>
                </a:solidFill>
              </a:rPr>
              <a:t>- </a:t>
            </a:r>
            <a:r>
              <a:rPr lang="en-US" sz="1800">
                <a:solidFill>
                  <a:srgbClr val="FFFFFF"/>
                </a:solidFill>
              </a:rPr>
              <a:t>hydraulic: stochastic inflow, start/end WL</a:t>
            </a:r>
          </a:p>
          <a:p>
            <a:r>
              <a:rPr lang="en-US" sz="1800">
                <a:solidFill>
                  <a:srgbClr val="FFFFFF"/>
                </a:solidFill>
              </a:rPr>
              <a:t>- electric: transactions, load</a:t>
            </a:r>
            <a:r>
              <a:rPr lang="en-US" sz="1800"/>
              <a:t>  </a:t>
            </a:r>
            <a:endParaRPr lang="en-US"/>
          </a:p>
        </p:txBody>
      </p:sp>
      <p:sp>
        <p:nvSpPr>
          <p:cNvPr id="146438" name="Text Box 6"/>
          <p:cNvSpPr txBox="1">
            <a:spLocks noChangeArrowheads="1"/>
          </p:cNvSpPr>
          <p:nvPr/>
        </p:nvSpPr>
        <p:spPr bwMode="auto">
          <a:xfrm>
            <a:off x="2267744" y="3284984"/>
            <a:ext cx="2952328" cy="1754326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FF66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Engine</a:t>
            </a:r>
          </a:p>
          <a:p>
            <a:pPr algn="ctr"/>
            <a:r>
              <a:rPr lang="en-US" sz="1800" dirty="0"/>
              <a:t>Stochastic SLP (2 stage)</a:t>
            </a:r>
          </a:p>
          <a:p>
            <a:pPr algn="ctr"/>
            <a:r>
              <a:rPr lang="en-US" sz="1800" dirty="0"/>
              <a:t>Detailed Plant Operation</a:t>
            </a:r>
          </a:p>
          <a:p>
            <a:pPr algn="ctr"/>
            <a:r>
              <a:rPr lang="en-US" sz="1800" dirty="0"/>
              <a:t>Detailed constraint set</a:t>
            </a:r>
          </a:p>
          <a:p>
            <a:pPr algn="ctr"/>
            <a:r>
              <a:rPr lang="en-US" sz="1800" dirty="0"/>
              <a:t>Benders Decomposition</a:t>
            </a:r>
          </a:p>
          <a:p>
            <a:endParaRPr lang="en-US" sz="1800" dirty="0"/>
          </a:p>
        </p:txBody>
      </p:sp>
      <p:sp>
        <p:nvSpPr>
          <p:cNvPr id="146441" name="Line 9"/>
          <p:cNvSpPr>
            <a:spLocks noChangeShapeType="1"/>
          </p:cNvSpPr>
          <p:nvPr/>
        </p:nvSpPr>
        <p:spPr bwMode="auto">
          <a:xfrm flipH="1">
            <a:off x="5181600" y="4038600"/>
            <a:ext cx="762000" cy="533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6442" name="Text Box 10"/>
          <p:cNvSpPr txBox="1">
            <a:spLocks noChangeArrowheads="1"/>
          </p:cNvSpPr>
          <p:nvPr/>
        </p:nvSpPr>
        <p:spPr bwMode="auto">
          <a:xfrm>
            <a:off x="5940152" y="4869160"/>
            <a:ext cx="2590800" cy="1655763"/>
          </a:xfrm>
          <a:prstGeom prst="rect">
            <a:avLst/>
          </a:prstGeom>
          <a:solidFill>
            <a:srgbClr val="003399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Constraints:</a:t>
            </a:r>
          </a:p>
          <a:p>
            <a:r>
              <a:rPr lang="en-US" dirty="0">
                <a:solidFill>
                  <a:srgbClr val="FFFFFF"/>
                </a:solidFill>
              </a:rPr>
              <a:t>- </a:t>
            </a:r>
            <a:r>
              <a:rPr lang="en-US" sz="1800" dirty="0">
                <a:solidFill>
                  <a:srgbClr val="FFFFFF"/>
                </a:solidFill>
              </a:rPr>
              <a:t>hydraulic (flow,  elevation, etc.)</a:t>
            </a:r>
          </a:p>
          <a:p>
            <a:r>
              <a:rPr lang="en-US" sz="1800" dirty="0">
                <a:solidFill>
                  <a:srgbClr val="FFFFFF"/>
                </a:solidFill>
              </a:rPr>
              <a:t>- electric (transmission, etc.)</a:t>
            </a:r>
            <a:r>
              <a:rPr lang="en-US" sz="1800" dirty="0"/>
              <a:t>  </a:t>
            </a:r>
            <a:endParaRPr lang="en-US" dirty="0"/>
          </a:p>
        </p:txBody>
      </p:sp>
      <p:sp>
        <p:nvSpPr>
          <p:cNvPr id="146443" name="Line 11"/>
          <p:cNvSpPr>
            <a:spLocks noChangeShapeType="1"/>
          </p:cNvSpPr>
          <p:nvPr/>
        </p:nvSpPr>
        <p:spPr bwMode="auto">
          <a:xfrm flipH="1" flipV="1">
            <a:off x="5181600" y="5486400"/>
            <a:ext cx="60960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051" name="AutoShape 3"/>
          <p:cNvSpPr>
            <a:spLocks noGrp="1" noChangeArrowheads="1"/>
          </p:cNvSpPr>
          <p:nvPr>
            <p:ph type="body" idx="1"/>
          </p:nvPr>
        </p:nvSpPr>
        <p:spPr>
          <a:xfrm>
            <a:off x="1752600" y="990600"/>
            <a:ext cx="6858000" cy="5029200"/>
          </a:xfrm>
          <a:noFill/>
          <a:ln/>
        </p:spPr>
        <p:txBody>
          <a:bodyPr lIns="90488" tIns="44450" rIns="90488" bIns="44450"/>
          <a:lstStyle/>
          <a:p>
            <a:r>
              <a:rPr lang="en-AU" dirty="0" smtClean="0"/>
              <a:t>Two Stage LP</a:t>
            </a:r>
            <a:endParaRPr lang="en-US" i="1" dirty="0">
              <a:solidFill>
                <a:srgbClr val="FC0128"/>
              </a:solidFill>
            </a:endParaRPr>
          </a:p>
          <a:p>
            <a:r>
              <a:rPr lang="en-US" dirty="0" smtClean="0"/>
              <a:t>Decomposition Master 1</a:t>
            </a:r>
            <a:r>
              <a:rPr lang="en-US" baseline="30000" dirty="0" smtClean="0"/>
              <a:t>st</a:t>
            </a:r>
            <a:r>
              <a:rPr lang="en-US" dirty="0" smtClean="0"/>
              <a:t> Period / </a:t>
            </a:r>
            <a:r>
              <a:rPr lang="en-US" dirty="0" smtClean="0"/>
              <a:t>Future period </a:t>
            </a:r>
            <a:r>
              <a:rPr lang="en-US" dirty="0" err="1" smtClean="0"/>
              <a:t>s</a:t>
            </a:r>
            <a:r>
              <a:rPr lang="en-US" dirty="0" err="1" smtClean="0"/>
              <a:t>ubproblem</a:t>
            </a:r>
            <a:endParaRPr lang="en-US" dirty="0"/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642052" name="Oval 4"/>
          <p:cNvSpPr>
            <a:spLocks noChangeArrowheads="1"/>
          </p:cNvSpPr>
          <p:nvPr/>
        </p:nvSpPr>
        <p:spPr bwMode="auto">
          <a:xfrm>
            <a:off x="2227263" y="4029075"/>
            <a:ext cx="1416050" cy="63023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2053" name="Rectangle 5"/>
          <p:cNvSpPr>
            <a:spLocks noChangeArrowheads="1"/>
          </p:cNvSpPr>
          <p:nvPr/>
        </p:nvSpPr>
        <p:spPr bwMode="auto">
          <a:xfrm>
            <a:off x="2393950" y="4056063"/>
            <a:ext cx="1084263" cy="576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3200" i="1">
                <a:latin typeface="Times New Roman" pitchFamily="18" charset="0"/>
              </a:rPr>
              <a:t>NOW</a:t>
            </a:r>
          </a:p>
        </p:txBody>
      </p:sp>
      <p:sp>
        <p:nvSpPr>
          <p:cNvPr id="642054" name="Oval 6"/>
          <p:cNvSpPr>
            <a:spLocks noChangeArrowheads="1"/>
          </p:cNvSpPr>
          <p:nvPr/>
        </p:nvSpPr>
        <p:spPr bwMode="auto">
          <a:xfrm>
            <a:off x="4694238" y="3167063"/>
            <a:ext cx="2544762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2055" name="Oval 7"/>
          <p:cNvSpPr>
            <a:spLocks noChangeArrowheads="1"/>
          </p:cNvSpPr>
          <p:nvPr/>
        </p:nvSpPr>
        <p:spPr bwMode="auto">
          <a:xfrm>
            <a:off x="4694238" y="3776663"/>
            <a:ext cx="2544762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2056" name="Oval 8"/>
          <p:cNvSpPr>
            <a:spLocks noChangeArrowheads="1"/>
          </p:cNvSpPr>
          <p:nvPr/>
        </p:nvSpPr>
        <p:spPr bwMode="auto">
          <a:xfrm>
            <a:off x="4694238" y="4429125"/>
            <a:ext cx="2544762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2057" name="Oval 9"/>
          <p:cNvSpPr>
            <a:spLocks noChangeArrowheads="1"/>
          </p:cNvSpPr>
          <p:nvPr/>
        </p:nvSpPr>
        <p:spPr bwMode="auto">
          <a:xfrm>
            <a:off x="4694238" y="5373688"/>
            <a:ext cx="2544762" cy="4445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2058" name="Rectangle 10"/>
          <p:cNvSpPr>
            <a:spLocks noChangeArrowheads="1"/>
          </p:cNvSpPr>
          <p:nvPr/>
        </p:nvSpPr>
        <p:spPr bwMode="auto">
          <a:xfrm>
            <a:off x="5287963" y="3124200"/>
            <a:ext cx="13763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800">
                <a:latin typeface="Times New Roman" pitchFamily="18" charset="0"/>
              </a:rPr>
              <a:t>Future 1</a:t>
            </a:r>
          </a:p>
        </p:txBody>
      </p:sp>
      <p:sp>
        <p:nvSpPr>
          <p:cNvPr id="642059" name="Rectangle 11"/>
          <p:cNvSpPr>
            <a:spLocks noChangeArrowheads="1"/>
          </p:cNvSpPr>
          <p:nvPr/>
        </p:nvSpPr>
        <p:spPr bwMode="auto">
          <a:xfrm>
            <a:off x="5287963" y="3748088"/>
            <a:ext cx="1376362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800">
                <a:latin typeface="Times New Roman" pitchFamily="18" charset="0"/>
              </a:rPr>
              <a:t>Future 2</a:t>
            </a:r>
          </a:p>
        </p:txBody>
      </p:sp>
      <p:sp>
        <p:nvSpPr>
          <p:cNvPr id="642060" name="Rectangle 12"/>
          <p:cNvSpPr>
            <a:spLocks noChangeArrowheads="1"/>
          </p:cNvSpPr>
          <p:nvPr/>
        </p:nvSpPr>
        <p:spPr bwMode="auto">
          <a:xfrm>
            <a:off x="5287963" y="4414838"/>
            <a:ext cx="1376362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800">
                <a:latin typeface="Times New Roman" pitchFamily="18" charset="0"/>
              </a:rPr>
              <a:t>Future 3</a:t>
            </a:r>
          </a:p>
        </p:txBody>
      </p:sp>
      <p:sp>
        <p:nvSpPr>
          <p:cNvPr id="642061" name="Rectangle 13"/>
          <p:cNvSpPr>
            <a:spLocks noChangeArrowheads="1"/>
          </p:cNvSpPr>
          <p:nvPr/>
        </p:nvSpPr>
        <p:spPr bwMode="auto">
          <a:xfrm>
            <a:off x="5287963" y="5338763"/>
            <a:ext cx="1455737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800">
                <a:latin typeface="Times New Roman" pitchFamily="18" charset="0"/>
              </a:rPr>
              <a:t>Future N</a:t>
            </a:r>
          </a:p>
        </p:txBody>
      </p:sp>
      <p:sp>
        <p:nvSpPr>
          <p:cNvPr id="642062" name="Oval 14"/>
          <p:cNvSpPr>
            <a:spLocks noChangeArrowheads="1"/>
          </p:cNvSpPr>
          <p:nvPr/>
        </p:nvSpPr>
        <p:spPr bwMode="auto">
          <a:xfrm>
            <a:off x="5899150" y="4962525"/>
            <a:ext cx="49213" cy="42863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2063" name="Oval 15"/>
          <p:cNvSpPr>
            <a:spLocks noChangeArrowheads="1"/>
          </p:cNvSpPr>
          <p:nvPr/>
        </p:nvSpPr>
        <p:spPr bwMode="auto">
          <a:xfrm>
            <a:off x="5899150" y="5065713"/>
            <a:ext cx="49213" cy="42862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2064" name="Oval 16"/>
          <p:cNvSpPr>
            <a:spLocks noChangeArrowheads="1"/>
          </p:cNvSpPr>
          <p:nvPr/>
        </p:nvSpPr>
        <p:spPr bwMode="auto">
          <a:xfrm>
            <a:off x="5899150" y="5168900"/>
            <a:ext cx="49213" cy="42863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2065" name="Oval 17"/>
          <p:cNvSpPr>
            <a:spLocks noChangeArrowheads="1"/>
          </p:cNvSpPr>
          <p:nvPr/>
        </p:nvSpPr>
        <p:spPr bwMode="auto">
          <a:xfrm>
            <a:off x="5899150" y="5272088"/>
            <a:ext cx="49213" cy="42862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2066" name="Line 18"/>
          <p:cNvSpPr>
            <a:spLocks noChangeShapeType="1"/>
          </p:cNvSpPr>
          <p:nvPr/>
        </p:nvSpPr>
        <p:spPr bwMode="auto">
          <a:xfrm flipV="1">
            <a:off x="3452813" y="3444875"/>
            <a:ext cx="1238250" cy="666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2067" name="Line 19"/>
          <p:cNvSpPr>
            <a:spLocks noChangeShapeType="1"/>
          </p:cNvSpPr>
          <p:nvPr/>
        </p:nvSpPr>
        <p:spPr bwMode="auto">
          <a:xfrm flipV="1">
            <a:off x="3624263" y="4016375"/>
            <a:ext cx="1028700" cy="25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2068" name="Line 20"/>
          <p:cNvSpPr>
            <a:spLocks noChangeShapeType="1"/>
          </p:cNvSpPr>
          <p:nvPr/>
        </p:nvSpPr>
        <p:spPr bwMode="auto">
          <a:xfrm>
            <a:off x="3624263" y="4486275"/>
            <a:ext cx="10287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2069" name="Line 21"/>
          <p:cNvSpPr>
            <a:spLocks noChangeShapeType="1"/>
          </p:cNvSpPr>
          <p:nvPr/>
        </p:nvSpPr>
        <p:spPr bwMode="auto">
          <a:xfrm>
            <a:off x="3427413" y="4594225"/>
            <a:ext cx="1263650" cy="946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2070" name="AutoShape 22"/>
          <p:cNvSpPr>
            <a:spLocks noGrp="1" noChangeArrowheads="1"/>
          </p:cNvSpPr>
          <p:nvPr>
            <p:ph type="title"/>
          </p:nvPr>
        </p:nvSpPr>
        <p:spPr>
          <a:xfrm>
            <a:off x="1828800" y="0"/>
            <a:ext cx="7315200" cy="731838"/>
          </a:xfrm>
          <a:noFill/>
        </p:spPr>
        <p:txBody>
          <a:bodyPr/>
          <a:lstStyle/>
          <a:p>
            <a:r>
              <a:rPr lang="en-US"/>
              <a:t>LT </a:t>
            </a:r>
            <a:r>
              <a:rPr lang="en-US" i="1"/>
              <a:t>Vista</a:t>
            </a:r>
            <a:r>
              <a:rPr lang="en-US"/>
              <a:t> Methodology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3419872" y="2204864"/>
            <a:ext cx="0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195736" y="2204864"/>
            <a:ext cx="0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40352" y="2204864"/>
            <a:ext cx="0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195736" y="2708920"/>
            <a:ext cx="122413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419872" y="2708920"/>
            <a:ext cx="432048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4000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9" name="AutoShap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371600"/>
            <a:ext cx="6858000" cy="1143000"/>
          </a:xfrm>
          <a:noFill/>
          <a:ln/>
        </p:spPr>
        <p:txBody>
          <a:bodyPr lIns="90488" tIns="44450" rIns="90488" bIns="44450"/>
          <a:lstStyle/>
          <a:p>
            <a:r>
              <a:rPr lang="en-US"/>
              <a:t>Multi-dimensional Uncertainty -- Inflow, Market and Load</a:t>
            </a:r>
          </a:p>
          <a:p>
            <a:pPr>
              <a:buFontTx/>
              <a:buNone/>
            </a:pPr>
            <a:endParaRPr lang="en-US"/>
          </a:p>
        </p:txBody>
      </p:sp>
      <p:sp>
        <p:nvSpPr>
          <p:cNvPr id="644100" name="Oval 4"/>
          <p:cNvSpPr>
            <a:spLocks noChangeArrowheads="1"/>
          </p:cNvSpPr>
          <p:nvPr/>
        </p:nvSpPr>
        <p:spPr bwMode="auto">
          <a:xfrm>
            <a:off x="2151063" y="3971925"/>
            <a:ext cx="1143000" cy="5461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4101" name="Rectangle 5"/>
          <p:cNvSpPr>
            <a:spLocks noChangeArrowheads="1"/>
          </p:cNvSpPr>
          <p:nvPr/>
        </p:nvSpPr>
        <p:spPr bwMode="auto">
          <a:xfrm>
            <a:off x="2459038" y="3943350"/>
            <a:ext cx="608012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3200" i="1">
                <a:latin typeface="Times New Roman" pitchFamily="18" charset="0"/>
              </a:rPr>
              <a:t>H</a:t>
            </a:r>
            <a:r>
              <a:rPr lang="en-US" sz="3200" i="1" baseline="-25000">
                <a:latin typeface="Times New Roman" pitchFamily="18" charset="0"/>
              </a:rPr>
              <a:t>1</a:t>
            </a:r>
            <a:endParaRPr lang="en-US" sz="3200" i="1">
              <a:latin typeface="Times New Roman" pitchFamily="18" charset="0"/>
            </a:endParaRPr>
          </a:p>
        </p:txBody>
      </p:sp>
      <p:sp>
        <p:nvSpPr>
          <p:cNvPr id="644102" name="Oval 6"/>
          <p:cNvSpPr>
            <a:spLocks noChangeArrowheads="1"/>
          </p:cNvSpPr>
          <p:nvPr/>
        </p:nvSpPr>
        <p:spPr bwMode="auto">
          <a:xfrm>
            <a:off x="4143375" y="3227388"/>
            <a:ext cx="2054225" cy="3841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4103" name="Oval 7"/>
          <p:cNvSpPr>
            <a:spLocks noChangeArrowheads="1"/>
          </p:cNvSpPr>
          <p:nvPr/>
        </p:nvSpPr>
        <p:spPr bwMode="auto">
          <a:xfrm>
            <a:off x="4127500" y="3762375"/>
            <a:ext cx="2055813" cy="3841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4104" name="Oval 8"/>
          <p:cNvSpPr>
            <a:spLocks noChangeArrowheads="1"/>
          </p:cNvSpPr>
          <p:nvPr/>
        </p:nvSpPr>
        <p:spPr bwMode="auto">
          <a:xfrm>
            <a:off x="4143375" y="4318000"/>
            <a:ext cx="2054225" cy="3841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4105" name="Oval 9"/>
          <p:cNvSpPr>
            <a:spLocks noChangeArrowheads="1"/>
          </p:cNvSpPr>
          <p:nvPr/>
        </p:nvSpPr>
        <p:spPr bwMode="auto">
          <a:xfrm>
            <a:off x="4143375" y="5135563"/>
            <a:ext cx="2054225" cy="3841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4106" name="Rectangle 10"/>
          <p:cNvSpPr>
            <a:spLocks noChangeArrowheads="1"/>
          </p:cNvSpPr>
          <p:nvPr/>
        </p:nvSpPr>
        <p:spPr bwMode="auto">
          <a:xfrm>
            <a:off x="4703763" y="3168650"/>
            <a:ext cx="10287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>
                <a:latin typeface="Times New Roman" pitchFamily="18" charset="0"/>
              </a:rPr>
              <a:t>H</a:t>
            </a:r>
            <a:r>
              <a:rPr lang="en-US" sz="2400" baseline="-25000">
                <a:latin typeface="Times New Roman" pitchFamily="18" charset="0"/>
              </a:rPr>
              <a:t>1</a:t>
            </a:r>
            <a:r>
              <a:rPr lang="en-US" sz="2400">
                <a:latin typeface="Times New Roman" pitchFamily="18" charset="0"/>
              </a:rPr>
              <a:t>_M</a:t>
            </a:r>
            <a:r>
              <a:rPr lang="en-US" sz="2400" baseline="-25000">
                <a:latin typeface="Times New Roman" pitchFamily="18" charset="0"/>
              </a:rPr>
              <a:t>1</a:t>
            </a:r>
          </a:p>
        </p:txBody>
      </p:sp>
      <p:sp>
        <p:nvSpPr>
          <p:cNvPr id="644107" name="Oval 11"/>
          <p:cNvSpPr>
            <a:spLocks noChangeArrowheads="1"/>
          </p:cNvSpPr>
          <p:nvPr/>
        </p:nvSpPr>
        <p:spPr bwMode="auto">
          <a:xfrm>
            <a:off x="5116513" y="4779963"/>
            <a:ext cx="39687" cy="36512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4108" name="Oval 12"/>
          <p:cNvSpPr>
            <a:spLocks noChangeArrowheads="1"/>
          </p:cNvSpPr>
          <p:nvPr/>
        </p:nvSpPr>
        <p:spPr bwMode="auto">
          <a:xfrm>
            <a:off x="5116513" y="4868863"/>
            <a:ext cx="39687" cy="36512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4109" name="Oval 13"/>
          <p:cNvSpPr>
            <a:spLocks noChangeArrowheads="1"/>
          </p:cNvSpPr>
          <p:nvPr/>
        </p:nvSpPr>
        <p:spPr bwMode="auto">
          <a:xfrm>
            <a:off x="5116513" y="4957763"/>
            <a:ext cx="39687" cy="381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4110" name="Oval 14"/>
          <p:cNvSpPr>
            <a:spLocks noChangeArrowheads="1"/>
          </p:cNvSpPr>
          <p:nvPr/>
        </p:nvSpPr>
        <p:spPr bwMode="auto">
          <a:xfrm>
            <a:off x="5116513" y="5046663"/>
            <a:ext cx="39687" cy="381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4111" name="Line 15"/>
          <p:cNvSpPr>
            <a:spLocks noChangeShapeType="1"/>
          </p:cNvSpPr>
          <p:nvPr/>
        </p:nvSpPr>
        <p:spPr bwMode="auto">
          <a:xfrm flipV="1">
            <a:off x="3140075" y="3467100"/>
            <a:ext cx="1000125" cy="5762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4112" name="Line 16"/>
          <p:cNvSpPr>
            <a:spLocks noChangeShapeType="1"/>
          </p:cNvSpPr>
          <p:nvPr/>
        </p:nvSpPr>
        <p:spPr bwMode="auto">
          <a:xfrm flipV="1">
            <a:off x="3278188" y="3960813"/>
            <a:ext cx="831850" cy="220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4113" name="Line 17"/>
          <p:cNvSpPr>
            <a:spLocks noChangeShapeType="1"/>
          </p:cNvSpPr>
          <p:nvPr/>
        </p:nvSpPr>
        <p:spPr bwMode="auto">
          <a:xfrm>
            <a:off x="3278188" y="4367213"/>
            <a:ext cx="831850" cy="1317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4114" name="Line 18"/>
          <p:cNvSpPr>
            <a:spLocks noChangeShapeType="1"/>
          </p:cNvSpPr>
          <p:nvPr/>
        </p:nvSpPr>
        <p:spPr bwMode="auto">
          <a:xfrm>
            <a:off x="3119438" y="4460875"/>
            <a:ext cx="1020762" cy="819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4115" name="Oval 19"/>
          <p:cNvSpPr>
            <a:spLocks noChangeArrowheads="1"/>
          </p:cNvSpPr>
          <p:nvPr/>
        </p:nvSpPr>
        <p:spPr bwMode="auto">
          <a:xfrm>
            <a:off x="6988175" y="2897188"/>
            <a:ext cx="2055813" cy="3841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4116" name="Oval 20"/>
          <p:cNvSpPr>
            <a:spLocks noChangeArrowheads="1"/>
          </p:cNvSpPr>
          <p:nvPr/>
        </p:nvSpPr>
        <p:spPr bwMode="auto">
          <a:xfrm>
            <a:off x="6988175" y="3424238"/>
            <a:ext cx="2055813" cy="3841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4117" name="Oval 21"/>
          <p:cNvSpPr>
            <a:spLocks noChangeArrowheads="1"/>
          </p:cNvSpPr>
          <p:nvPr/>
        </p:nvSpPr>
        <p:spPr bwMode="auto">
          <a:xfrm>
            <a:off x="6988175" y="3989388"/>
            <a:ext cx="2055813" cy="3841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4118" name="Oval 22"/>
          <p:cNvSpPr>
            <a:spLocks noChangeArrowheads="1"/>
          </p:cNvSpPr>
          <p:nvPr/>
        </p:nvSpPr>
        <p:spPr bwMode="auto">
          <a:xfrm>
            <a:off x="6988175" y="4805363"/>
            <a:ext cx="2055813" cy="3841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4119" name="Oval 23"/>
          <p:cNvSpPr>
            <a:spLocks noChangeArrowheads="1"/>
          </p:cNvSpPr>
          <p:nvPr/>
        </p:nvSpPr>
        <p:spPr bwMode="auto">
          <a:xfrm>
            <a:off x="7961313" y="4449763"/>
            <a:ext cx="39687" cy="381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4120" name="Oval 24"/>
          <p:cNvSpPr>
            <a:spLocks noChangeArrowheads="1"/>
          </p:cNvSpPr>
          <p:nvPr/>
        </p:nvSpPr>
        <p:spPr bwMode="auto">
          <a:xfrm>
            <a:off x="7961313" y="4538663"/>
            <a:ext cx="39687" cy="381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4121" name="Oval 25"/>
          <p:cNvSpPr>
            <a:spLocks noChangeArrowheads="1"/>
          </p:cNvSpPr>
          <p:nvPr/>
        </p:nvSpPr>
        <p:spPr bwMode="auto">
          <a:xfrm>
            <a:off x="7961313" y="4629150"/>
            <a:ext cx="39687" cy="36513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4122" name="Oval 26"/>
          <p:cNvSpPr>
            <a:spLocks noChangeArrowheads="1"/>
          </p:cNvSpPr>
          <p:nvPr/>
        </p:nvSpPr>
        <p:spPr bwMode="auto">
          <a:xfrm>
            <a:off x="7961313" y="4718050"/>
            <a:ext cx="39687" cy="36513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4123" name="Line 27"/>
          <p:cNvSpPr>
            <a:spLocks noChangeShapeType="1"/>
          </p:cNvSpPr>
          <p:nvPr/>
        </p:nvSpPr>
        <p:spPr bwMode="auto">
          <a:xfrm flipV="1">
            <a:off x="6027738" y="3138488"/>
            <a:ext cx="958850" cy="708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4124" name="Line 28"/>
          <p:cNvSpPr>
            <a:spLocks noChangeShapeType="1"/>
          </p:cNvSpPr>
          <p:nvPr/>
        </p:nvSpPr>
        <p:spPr bwMode="auto">
          <a:xfrm flipV="1">
            <a:off x="6124575" y="3632200"/>
            <a:ext cx="862013" cy="2492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4125" name="Line 29"/>
          <p:cNvSpPr>
            <a:spLocks noChangeShapeType="1"/>
          </p:cNvSpPr>
          <p:nvPr/>
        </p:nvSpPr>
        <p:spPr bwMode="auto">
          <a:xfrm>
            <a:off x="6124575" y="4030663"/>
            <a:ext cx="862013" cy="1317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4126" name="Line 30"/>
          <p:cNvSpPr>
            <a:spLocks noChangeShapeType="1"/>
          </p:cNvSpPr>
          <p:nvPr/>
        </p:nvSpPr>
        <p:spPr bwMode="auto">
          <a:xfrm>
            <a:off x="6022975" y="4065588"/>
            <a:ext cx="965200" cy="892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4127" name="Rectangle 31"/>
          <p:cNvSpPr>
            <a:spLocks noChangeArrowheads="1"/>
          </p:cNvSpPr>
          <p:nvPr/>
        </p:nvSpPr>
        <p:spPr bwMode="auto">
          <a:xfrm>
            <a:off x="4705350" y="3706813"/>
            <a:ext cx="10287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>
                <a:latin typeface="Times New Roman" pitchFamily="18" charset="0"/>
              </a:rPr>
              <a:t>H</a:t>
            </a:r>
            <a:r>
              <a:rPr lang="en-US" sz="2400" baseline="-25000">
                <a:latin typeface="Times New Roman" pitchFamily="18" charset="0"/>
              </a:rPr>
              <a:t>1</a:t>
            </a:r>
            <a:r>
              <a:rPr lang="en-US" sz="2400">
                <a:latin typeface="Times New Roman" pitchFamily="18" charset="0"/>
              </a:rPr>
              <a:t>_M</a:t>
            </a:r>
            <a:r>
              <a:rPr lang="en-US" sz="2400" baseline="-25000">
                <a:latin typeface="Times New Roman" pitchFamily="18" charset="0"/>
              </a:rPr>
              <a:t>2</a:t>
            </a:r>
          </a:p>
        </p:txBody>
      </p:sp>
      <p:sp>
        <p:nvSpPr>
          <p:cNvPr id="644128" name="Rectangle 32"/>
          <p:cNvSpPr>
            <a:spLocks noChangeArrowheads="1"/>
          </p:cNvSpPr>
          <p:nvPr/>
        </p:nvSpPr>
        <p:spPr bwMode="auto">
          <a:xfrm>
            <a:off x="4727575" y="4257675"/>
            <a:ext cx="10287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>
                <a:latin typeface="Times New Roman" pitchFamily="18" charset="0"/>
              </a:rPr>
              <a:t>H</a:t>
            </a:r>
            <a:r>
              <a:rPr lang="en-US" sz="2400" baseline="-25000">
                <a:latin typeface="Times New Roman" pitchFamily="18" charset="0"/>
              </a:rPr>
              <a:t>1</a:t>
            </a:r>
            <a:r>
              <a:rPr lang="en-US" sz="2400">
                <a:latin typeface="Times New Roman" pitchFamily="18" charset="0"/>
              </a:rPr>
              <a:t>_M</a:t>
            </a:r>
            <a:r>
              <a:rPr lang="en-US" sz="2400" baseline="-25000">
                <a:latin typeface="Times New Roman" pitchFamily="18" charset="0"/>
              </a:rPr>
              <a:t>3</a:t>
            </a:r>
          </a:p>
        </p:txBody>
      </p:sp>
      <p:sp>
        <p:nvSpPr>
          <p:cNvPr id="644129" name="Rectangle 33"/>
          <p:cNvSpPr>
            <a:spLocks noChangeArrowheads="1"/>
          </p:cNvSpPr>
          <p:nvPr/>
        </p:nvSpPr>
        <p:spPr bwMode="auto">
          <a:xfrm>
            <a:off x="4749800" y="5083175"/>
            <a:ext cx="108585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>
                <a:latin typeface="Times New Roman" pitchFamily="18" charset="0"/>
              </a:rPr>
              <a:t>H</a:t>
            </a:r>
            <a:r>
              <a:rPr lang="en-US" sz="2400" baseline="-25000">
                <a:latin typeface="Times New Roman" pitchFamily="18" charset="0"/>
              </a:rPr>
              <a:t>1</a:t>
            </a:r>
            <a:r>
              <a:rPr lang="en-US" sz="2400">
                <a:latin typeface="Times New Roman" pitchFamily="18" charset="0"/>
              </a:rPr>
              <a:t>_M</a:t>
            </a:r>
            <a:r>
              <a:rPr lang="en-US" sz="2400" baseline="-25000">
                <a:latin typeface="Times New Roman" pitchFamily="18" charset="0"/>
              </a:rPr>
              <a:t>m</a:t>
            </a:r>
          </a:p>
        </p:txBody>
      </p:sp>
      <p:sp>
        <p:nvSpPr>
          <p:cNvPr id="644130" name="Rectangle 34"/>
          <p:cNvSpPr>
            <a:spLocks noChangeArrowheads="1"/>
          </p:cNvSpPr>
          <p:nvPr/>
        </p:nvSpPr>
        <p:spPr bwMode="auto">
          <a:xfrm>
            <a:off x="4557713" y="2611438"/>
            <a:ext cx="1355725" cy="576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3200" i="1">
                <a:solidFill>
                  <a:srgbClr val="FF3300"/>
                </a:solidFill>
                <a:latin typeface="Times New Roman" pitchFamily="18" charset="0"/>
              </a:rPr>
              <a:t>Market</a:t>
            </a:r>
          </a:p>
        </p:txBody>
      </p:sp>
      <p:sp>
        <p:nvSpPr>
          <p:cNvPr id="644131" name="Rectangle 35"/>
          <p:cNvSpPr>
            <a:spLocks noChangeArrowheads="1"/>
          </p:cNvSpPr>
          <p:nvPr/>
        </p:nvSpPr>
        <p:spPr bwMode="auto">
          <a:xfrm>
            <a:off x="7415213" y="2362200"/>
            <a:ext cx="1016000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3200" i="1">
                <a:solidFill>
                  <a:srgbClr val="FF3300"/>
                </a:solidFill>
                <a:latin typeface="Times New Roman" pitchFamily="18" charset="0"/>
              </a:rPr>
              <a:t>Load</a:t>
            </a:r>
          </a:p>
        </p:txBody>
      </p:sp>
      <p:sp>
        <p:nvSpPr>
          <p:cNvPr id="644132" name="Rectangle 36"/>
          <p:cNvSpPr>
            <a:spLocks noChangeArrowheads="1"/>
          </p:cNvSpPr>
          <p:nvPr/>
        </p:nvSpPr>
        <p:spPr bwMode="auto">
          <a:xfrm>
            <a:off x="7334250" y="2836863"/>
            <a:ext cx="1570038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>
                <a:latin typeface="Times New Roman" pitchFamily="18" charset="0"/>
              </a:rPr>
              <a:t>H</a:t>
            </a:r>
            <a:r>
              <a:rPr lang="en-US" sz="2400" baseline="-25000">
                <a:latin typeface="Times New Roman" pitchFamily="18" charset="0"/>
              </a:rPr>
              <a:t>1</a:t>
            </a:r>
            <a:r>
              <a:rPr lang="en-US" sz="2400">
                <a:latin typeface="Times New Roman" pitchFamily="18" charset="0"/>
              </a:rPr>
              <a:t>_M</a:t>
            </a:r>
            <a:r>
              <a:rPr lang="en-US" sz="2400" baseline="-25000">
                <a:latin typeface="Times New Roman" pitchFamily="18" charset="0"/>
              </a:rPr>
              <a:t>2</a:t>
            </a:r>
            <a:r>
              <a:rPr lang="en-US" sz="2400">
                <a:latin typeface="Times New Roman" pitchFamily="18" charset="0"/>
              </a:rPr>
              <a:t>_L</a:t>
            </a:r>
            <a:r>
              <a:rPr lang="en-US" sz="2400" baseline="-25000">
                <a:latin typeface="Times New Roman" pitchFamily="18" charset="0"/>
              </a:rPr>
              <a:t>1_</a:t>
            </a:r>
          </a:p>
        </p:txBody>
      </p:sp>
      <p:sp>
        <p:nvSpPr>
          <p:cNvPr id="644133" name="Rectangle 37"/>
          <p:cNvSpPr>
            <a:spLocks noChangeArrowheads="1"/>
          </p:cNvSpPr>
          <p:nvPr/>
        </p:nvSpPr>
        <p:spPr bwMode="auto">
          <a:xfrm>
            <a:off x="7334250" y="3389313"/>
            <a:ext cx="1468438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>
                <a:latin typeface="Times New Roman" pitchFamily="18" charset="0"/>
              </a:rPr>
              <a:t>H</a:t>
            </a:r>
            <a:r>
              <a:rPr lang="en-US" sz="2400" baseline="-25000">
                <a:latin typeface="Times New Roman" pitchFamily="18" charset="0"/>
              </a:rPr>
              <a:t>1</a:t>
            </a:r>
            <a:r>
              <a:rPr lang="en-US" sz="2400">
                <a:latin typeface="Times New Roman" pitchFamily="18" charset="0"/>
              </a:rPr>
              <a:t>_M</a:t>
            </a:r>
            <a:r>
              <a:rPr lang="en-US" sz="2400" baseline="-25000">
                <a:latin typeface="Times New Roman" pitchFamily="18" charset="0"/>
              </a:rPr>
              <a:t>2</a:t>
            </a:r>
            <a:r>
              <a:rPr lang="en-US" sz="2400">
                <a:latin typeface="Times New Roman" pitchFamily="18" charset="0"/>
              </a:rPr>
              <a:t>_L</a:t>
            </a:r>
            <a:r>
              <a:rPr lang="en-US" sz="2400" baseline="-25000">
                <a:latin typeface="Times New Roman" pitchFamily="18" charset="0"/>
              </a:rPr>
              <a:t>2</a:t>
            </a:r>
          </a:p>
        </p:txBody>
      </p:sp>
      <p:sp>
        <p:nvSpPr>
          <p:cNvPr id="644134" name="Rectangle 38"/>
          <p:cNvSpPr>
            <a:spLocks noChangeArrowheads="1"/>
          </p:cNvSpPr>
          <p:nvPr/>
        </p:nvSpPr>
        <p:spPr bwMode="auto">
          <a:xfrm>
            <a:off x="7334250" y="3951288"/>
            <a:ext cx="1468438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>
                <a:latin typeface="Times New Roman" pitchFamily="18" charset="0"/>
              </a:rPr>
              <a:t>H</a:t>
            </a:r>
            <a:r>
              <a:rPr lang="en-US" sz="2400" baseline="-25000">
                <a:latin typeface="Times New Roman" pitchFamily="18" charset="0"/>
              </a:rPr>
              <a:t>1</a:t>
            </a:r>
            <a:r>
              <a:rPr lang="en-US" sz="2400">
                <a:latin typeface="Times New Roman" pitchFamily="18" charset="0"/>
              </a:rPr>
              <a:t>_M</a:t>
            </a:r>
            <a:r>
              <a:rPr lang="en-US" sz="2400" baseline="-25000">
                <a:latin typeface="Times New Roman" pitchFamily="18" charset="0"/>
              </a:rPr>
              <a:t>2</a:t>
            </a:r>
            <a:r>
              <a:rPr lang="en-US" sz="2400">
                <a:latin typeface="Times New Roman" pitchFamily="18" charset="0"/>
              </a:rPr>
              <a:t>_L</a:t>
            </a:r>
            <a:r>
              <a:rPr lang="en-US" sz="2400" baseline="-25000">
                <a:latin typeface="Times New Roman" pitchFamily="18" charset="0"/>
              </a:rPr>
              <a:t>3</a:t>
            </a:r>
          </a:p>
        </p:txBody>
      </p:sp>
      <p:sp>
        <p:nvSpPr>
          <p:cNvPr id="644135" name="Rectangle 39"/>
          <p:cNvSpPr>
            <a:spLocks noChangeArrowheads="1"/>
          </p:cNvSpPr>
          <p:nvPr/>
        </p:nvSpPr>
        <p:spPr bwMode="auto">
          <a:xfrm>
            <a:off x="7334250" y="4768850"/>
            <a:ext cx="1423988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>
                <a:latin typeface="Times New Roman" pitchFamily="18" charset="0"/>
              </a:rPr>
              <a:t>H</a:t>
            </a:r>
            <a:r>
              <a:rPr lang="en-US" sz="2400" baseline="-25000">
                <a:latin typeface="Times New Roman" pitchFamily="18" charset="0"/>
              </a:rPr>
              <a:t>1</a:t>
            </a:r>
            <a:r>
              <a:rPr lang="en-US" sz="2400">
                <a:latin typeface="Times New Roman" pitchFamily="18" charset="0"/>
              </a:rPr>
              <a:t>_M</a:t>
            </a:r>
            <a:r>
              <a:rPr lang="en-US" sz="2400" baseline="-25000">
                <a:latin typeface="Times New Roman" pitchFamily="18" charset="0"/>
              </a:rPr>
              <a:t>2</a:t>
            </a:r>
            <a:r>
              <a:rPr lang="en-US" sz="2400">
                <a:latin typeface="Times New Roman" pitchFamily="18" charset="0"/>
              </a:rPr>
              <a:t>_L</a:t>
            </a:r>
            <a:r>
              <a:rPr lang="en-US" sz="2400" baseline="-25000">
                <a:latin typeface="Times New Roman" pitchFamily="18" charset="0"/>
              </a:rPr>
              <a:t>l</a:t>
            </a:r>
          </a:p>
        </p:txBody>
      </p:sp>
      <p:sp>
        <p:nvSpPr>
          <p:cNvPr id="644136" name="Rectangle 40"/>
          <p:cNvSpPr>
            <a:spLocks noChangeArrowheads="1"/>
          </p:cNvSpPr>
          <p:nvPr/>
        </p:nvSpPr>
        <p:spPr bwMode="auto">
          <a:xfrm>
            <a:off x="1752600" y="3124200"/>
            <a:ext cx="1920875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3200" i="1">
                <a:solidFill>
                  <a:srgbClr val="FF3300"/>
                </a:solidFill>
                <a:latin typeface="Times New Roman" pitchFamily="18" charset="0"/>
              </a:rPr>
              <a:t>Hydrology</a:t>
            </a:r>
          </a:p>
        </p:txBody>
      </p:sp>
      <p:sp>
        <p:nvSpPr>
          <p:cNvPr id="644138" name="AutoShape 42"/>
          <p:cNvSpPr>
            <a:spLocks noGrp="1" noChangeArrowheads="1"/>
          </p:cNvSpPr>
          <p:nvPr>
            <p:ph type="title"/>
          </p:nvPr>
        </p:nvSpPr>
        <p:spPr>
          <a:xfrm>
            <a:off x="1828800" y="0"/>
            <a:ext cx="7315200" cy="731838"/>
          </a:xfrm>
        </p:spPr>
        <p:txBody>
          <a:bodyPr/>
          <a:lstStyle/>
          <a:p>
            <a:r>
              <a:rPr lang="en-US"/>
              <a:t>LT </a:t>
            </a:r>
            <a:r>
              <a:rPr lang="en-US" i="1"/>
              <a:t>Vista</a:t>
            </a:r>
            <a:r>
              <a:rPr lang="en-US"/>
              <a:t> Methodology</a:t>
            </a:r>
          </a:p>
        </p:txBody>
      </p:sp>
    </p:spTree>
  </p:cSld>
  <p:clrMapOvr>
    <a:masterClrMapping/>
  </p:clrMapOvr>
  <p:transition advTm="4000"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LT </a:t>
            </a:r>
            <a:r>
              <a:rPr lang="en-US" i="1"/>
              <a:t>Vista</a:t>
            </a:r>
            <a:r>
              <a:rPr lang="en-US"/>
              <a:t> Time Definition</a:t>
            </a:r>
          </a:p>
        </p:txBody>
      </p:sp>
      <p:sp>
        <p:nvSpPr>
          <p:cNvPr id="15769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600200" y="1143000"/>
            <a:ext cx="7543800" cy="2514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Period: 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basic model time step (e.g., 1 week)</a:t>
            </a:r>
          </a:p>
          <a:p>
            <a:pPr>
              <a:lnSpc>
                <a:spcPct val="90000"/>
              </a:lnSpc>
            </a:pPr>
            <a:r>
              <a:rPr lang="en-US" sz="2400"/>
              <a:t>SubPeriod: 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Peak-off peak (Load duration) aggregation within periods</a:t>
            </a:r>
          </a:p>
          <a:p>
            <a:pPr>
              <a:lnSpc>
                <a:spcPct val="90000"/>
              </a:lnSpc>
            </a:pPr>
            <a:r>
              <a:rPr lang="en-US" sz="2400"/>
              <a:t>Time blocks 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constraints tying several periods/subperiods</a:t>
            </a:r>
            <a:endParaRPr lang="en-US"/>
          </a:p>
        </p:txBody>
      </p:sp>
      <p:sp>
        <p:nvSpPr>
          <p:cNvPr id="157700" name="Line 1028"/>
          <p:cNvSpPr>
            <a:spLocks noChangeShapeType="1"/>
          </p:cNvSpPr>
          <p:nvPr/>
        </p:nvSpPr>
        <p:spPr bwMode="auto">
          <a:xfrm>
            <a:off x="2133600" y="5181600"/>
            <a:ext cx="60960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701" name="Line 1029"/>
          <p:cNvSpPr>
            <a:spLocks noChangeShapeType="1"/>
          </p:cNvSpPr>
          <p:nvPr/>
        </p:nvSpPr>
        <p:spPr bwMode="auto">
          <a:xfrm>
            <a:off x="2286000" y="5029200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702" name="Line 1030"/>
          <p:cNvSpPr>
            <a:spLocks noChangeShapeType="1"/>
          </p:cNvSpPr>
          <p:nvPr/>
        </p:nvSpPr>
        <p:spPr bwMode="auto">
          <a:xfrm>
            <a:off x="4724400" y="5029200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703" name="Line 1031"/>
          <p:cNvSpPr>
            <a:spLocks noChangeShapeType="1"/>
          </p:cNvSpPr>
          <p:nvPr/>
        </p:nvSpPr>
        <p:spPr bwMode="auto">
          <a:xfrm>
            <a:off x="6934200" y="5029200"/>
            <a:ext cx="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036"/>
          <p:cNvGrpSpPr>
            <a:grpSpLocks/>
          </p:cNvGrpSpPr>
          <p:nvPr/>
        </p:nvGrpSpPr>
        <p:grpSpPr bwMode="auto">
          <a:xfrm>
            <a:off x="2438400" y="4038600"/>
            <a:ext cx="1905000" cy="1143000"/>
            <a:chOff x="1536" y="2544"/>
            <a:chExt cx="1200" cy="720"/>
          </a:xfrm>
        </p:grpSpPr>
        <p:sp>
          <p:nvSpPr>
            <p:cNvPr id="157705" name="Rectangle 1033"/>
            <p:cNvSpPr>
              <a:spLocks noChangeArrowheads="1"/>
            </p:cNvSpPr>
            <p:nvPr/>
          </p:nvSpPr>
          <p:spPr bwMode="auto">
            <a:xfrm>
              <a:off x="1536" y="2544"/>
              <a:ext cx="432" cy="7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706" name="Rectangle 1034"/>
            <p:cNvSpPr>
              <a:spLocks noChangeArrowheads="1"/>
            </p:cNvSpPr>
            <p:nvPr/>
          </p:nvSpPr>
          <p:spPr bwMode="auto">
            <a:xfrm>
              <a:off x="1968" y="2784"/>
              <a:ext cx="384" cy="4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707" name="Rectangle 1035"/>
            <p:cNvSpPr>
              <a:spLocks noChangeArrowheads="1"/>
            </p:cNvSpPr>
            <p:nvPr/>
          </p:nvSpPr>
          <p:spPr bwMode="auto">
            <a:xfrm>
              <a:off x="2352" y="3024"/>
              <a:ext cx="384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037"/>
          <p:cNvGrpSpPr>
            <a:grpSpLocks/>
          </p:cNvGrpSpPr>
          <p:nvPr/>
        </p:nvGrpSpPr>
        <p:grpSpPr bwMode="auto">
          <a:xfrm>
            <a:off x="4800600" y="4038600"/>
            <a:ext cx="1905000" cy="1143000"/>
            <a:chOff x="1536" y="2544"/>
            <a:chExt cx="1200" cy="720"/>
          </a:xfrm>
        </p:grpSpPr>
        <p:sp>
          <p:nvSpPr>
            <p:cNvPr id="157710" name="Rectangle 1038"/>
            <p:cNvSpPr>
              <a:spLocks noChangeArrowheads="1"/>
            </p:cNvSpPr>
            <p:nvPr/>
          </p:nvSpPr>
          <p:spPr bwMode="auto">
            <a:xfrm>
              <a:off x="1536" y="2544"/>
              <a:ext cx="432" cy="7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711" name="Rectangle 1039"/>
            <p:cNvSpPr>
              <a:spLocks noChangeArrowheads="1"/>
            </p:cNvSpPr>
            <p:nvPr/>
          </p:nvSpPr>
          <p:spPr bwMode="auto">
            <a:xfrm>
              <a:off x="1968" y="2784"/>
              <a:ext cx="384" cy="4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712" name="Rectangle 1040"/>
            <p:cNvSpPr>
              <a:spLocks noChangeArrowheads="1"/>
            </p:cNvSpPr>
            <p:nvPr/>
          </p:nvSpPr>
          <p:spPr bwMode="auto">
            <a:xfrm>
              <a:off x="2352" y="3024"/>
              <a:ext cx="384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7713" name="Line 1041"/>
          <p:cNvSpPr>
            <a:spLocks noChangeShapeType="1"/>
          </p:cNvSpPr>
          <p:nvPr/>
        </p:nvSpPr>
        <p:spPr bwMode="auto">
          <a:xfrm>
            <a:off x="3276600" y="5943600"/>
            <a:ext cx="4267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714" name="Text Box 1042"/>
          <p:cNvSpPr txBox="1">
            <a:spLocks noChangeArrowheads="1"/>
          </p:cNvSpPr>
          <p:nvPr/>
        </p:nvSpPr>
        <p:spPr bwMode="auto">
          <a:xfrm>
            <a:off x="2667000" y="53340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Times New Roman" pitchFamily="18" charset="0"/>
              </a:rPr>
              <a:t>period</a:t>
            </a:r>
          </a:p>
        </p:txBody>
      </p:sp>
      <p:sp>
        <p:nvSpPr>
          <p:cNvPr id="157715" name="Text Box 1043"/>
          <p:cNvSpPr txBox="1">
            <a:spLocks noChangeArrowheads="1"/>
          </p:cNvSpPr>
          <p:nvPr/>
        </p:nvSpPr>
        <p:spPr bwMode="auto">
          <a:xfrm>
            <a:off x="3352800" y="37338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Times New Roman" pitchFamily="18" charset="0"/>
              </a:rPr>
              <a:t>subperiods</a:t>
            </a:r>
          </a:p>
        </p:txBody>
      </p:sp>
      <p:sp>
        <p:nvSpPr>
          <p:cNvPr id="157716" name="Line 1044"/>
          <p:cNvSpPr>
            <a:spLocks noChangeShapeType="1"/>
          </p:cNvSpPr>
          <p:nvPr/>
        </p:nvSpPr>
        <p:spPr bwMode="auto">
          <a:xfrm flipH="1">
            <a:off x="4038600" y="4343400"/>
            <a:ext cx="7620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717" name="Line 1045"/>
          <p:cNvSpPr>
            <a:spLocks noChangeShapeType="1"/>
          </p:cNvSpPr>
          <p:nvPr/>
        </p:nvSpPr>
        <p:spPr bwMode="auto">
          <a:xfrm flipH="1">
            <a:off x="3124200" y="4114800"/>
            <a:ext cx="228600" cy="76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718" name="Line 1046"/>
          <p:cNvSpPr>
            <a:spLocks noChangeShapeType="1"/>
          </p:cNvSpPr>
          <p:nvPr/>
        </p:nvSpPr>
        <p:spPr bwMode="auto">
          <a:xfrm flipH="1">
            <a:off x="3505200" y="4191000"/>
            <a:ext cx="76200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719" name="Text Box 1047"/>
          <p:cNvSpPr txBox="1">
            <a:spLocks noChangeArrowheads="1"/>
          </p:cNvSpPr>
          <p:nvPr/>
        </p:nvSpPr>
        <p:spPr bwMode="auto">
          <a:xfrm>
            <a:off x="3962400" y="61722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latin typeface="Times New Roman" pitchFamily="18" charset="0"/>
              </a:rPr>
              <a:t>Time block</a:t>
            </a:r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AutoShape 2"/>
          <p:cNvSpPr>
            <a:spLocks noGrp="1" noChangeArrowheads="1"/>
          </p:cNvSpPr>
          <p:nvPr>
            <p:ph type="title"/>
          </p:nvPr>
        </p:nvSpPr>
        <p:spPr>
          <a:xfrm>
            <a:off x="1828800" y="0"/>
            <a:ext cx="7313613" cy="914400"/>
          </a:xfrm>
          <a:noFill/>
        </p:spPr>
        <p:txBody>
          <a:bodyPr/>
          <a:lstStyle/>
          <a:p>
            <a:r>
              <a:rPr lang="en-US"/>
              <a:t>LT </a:t>
            </a:r>
            <a:r>
              <a:rPr lang="en-US" i="1"/>
              <a:t>Vista </a:t>
            </a:r>
            <a:r>
              <a:rPr lang="en-US"/>
              <a:t>Display – Probabilistic WL</a:t>
            </a:r>
          </a:p>
        </p:txBody>
      </p:sp>
      <p:pic>
        <p:nvPicPr>
          <p:cNvPr id="664579" name="Picture 3"/>
          <p:cNvPicPr>
            <a:picLocks noChangeAspect="1" noChangeArrowheads="1"/>
          </p:cNvPicPr>
          <p:nvPr/>
        </p:nvPicPr>
        <p:blipFill>
          <a:blip r:embed="rId3" cstate="print"/>
          <a:srcRect r="2702"/>
          <a:stretch>
            <a:fillRect/>
          </a:stretch>
        </p:blipFill>
        <p:spPr bwMode="auto">
          <a:xfrm>
            <a:off x="2057400" y="1371600"/>
            <a:ext cx="7086600" cy="4787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4000"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AutoShape 2"/>
          <p:cNvSpPr>
            <a:spLocks noGrp="1" noChangeArrowheads="1"/>
          </p:cNvSpPr>
          <p:nvPr>
            <p:ph type="title"/>
          </p:nvPr>
        </p:nvSpPr>
        <p:spPr>
          <a:xfrm>
            <a:off x="1828800" y="0"/>
            <a:ext cx="7313613" cy="914400"/>
          </a:xfrm>
          <a:noFill/>
        </p:spPr>
        <p:txBody>
          <a:bodyPr/>
          <a:lstStyle/>
          <a:p>
            <a:r>
              <a:rPr lang="en-US" sz="3200"/>
              <a:t>LT </a:t>
            </a:r>
            <a:r>
              <a:rPr lang="en-US" sz="3200" i="1"/>
              <a:t>Vista </a:t>
            </a:r>
            <a:r>
              <a:rPr lang="en-US" sz="3200"/>
              <a:t>Display – Probabilistic MW</a:t>
            </a:r>
          </a:p>
        </p:txBody>
      </p:sp>
      <p:pic>
        <p:nvPicPr>
          <p:cNvPr id="666627" name="Picture 3" descr="LT_gen_pro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914400"/>
            <a:ext cx="7010400" cy="5257800"/>
          </a:xfrm>
          <a:prstGeom prst="rect">
            <a:avLst/>
          </a:prstGeom>
          <a:noFill/>
        </p:spPr>
      </p:pic>
    </p:spTree>
  </p:cSld>
  <p:clrMapOvr>
    <a:masterClrMapping/>
  </p:clrMapOvr>
  <p:transition advTm="4000"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1" name="AutoShape 3"/>
          <p:cNvSpPr>
            <a:spLocks noGrp="1" noChangeArrowheads="1"/>
          </p:cNvSpPr>
          <p:nvPr>
            <p:ph type="ctrTitle"/>
          </p:nvPr>
        </p:nvSpPr>
        <p:spPr>
          <a:xfrm>
            <a:off x="1691680" y="2132856"/>
            <a:ext cx="6934200" cy="1470025"/>
          </a:xfrm>
        </p:spPr>
        <p:txBody>
          <a:bodyPr/>
          <a:lstStyle/>
          <a:p>
            <a:r>
              <a:rPr lang="en-US" sz="4400" dirty="0"/>
              <a:t>Short-term Scheduling</a:t>
            </a:r>
          </a:p>
        </p:txBody>
      </p:sp>
    </p:spTree>
  </p:cSld>
  <p:clrMapOvr>
    <a:masterClrMapping/>
  </p:clrMapOvr>
  <p:transition advTm="4000"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9" name="AutoShape 3"/>
          <p:cNvSpPr>
            <a:spLocks noGrp="1" noChangeArrowheads="1"/>
          </p:cNvSpPr>
          <p:nvPr>
            <p:ph type="body" idx="1"/>
          </p:nvPr>
        </p:nvSpPr>
        <p:spPr>
          <a:xfrm>
            <a:off x="1547664" y="1196752"/>
            <a:ext cx="6336704" cy="4536504"/>
          </a:xfrm>
          <a:noFill/>
          <a:ln>
            <a:solidFill>
              <a:srgbClr val="002060"/>
            </a:solidFill>
          </a:ln>
        </p:spPr>
        <p:txBody>
          <a:bodyPr lIns="90488" tIns="44450" rIns="90488" bIns="44450"/>
          <a:lstStyle/>
          <a:p>
            <a:r>
              <a:rPr lang="en-AU" dirty="0" smtClean="0"/>
              <a:t>Deterministic Model</a:t>
            </a:r>
            <a:endParaRPr lang="en-US" dirty="0"/>
          </a:p>
          <a:p>
            <a:r>
              <a:rPr lang="en-US" dirty="0" smtClean="0"/>
              <a:t>Detailed Physical Representation</a:t>
            </a:r>
            <a:endParaRPr lang="en-US" dirty="0"/>
          </a:p>
          <a:p>
            <a:r>
              <a:rPr lang="en-US" dirty="0" smtClean="0"/>
              <a:t>Detailed Hourly Time Definition</a:t>
            </a:r>
          </a:p>
          <a:p>
            <a:r>
              <a:rPr lang="en-AU" dirty="0" smtClean="0"/>
              <a:t>SLP numerical scheme with piecewise representation:</a:t>
            </a:r>
          </a:p>
          <a:p>
            <a:pPr lvl="1"/>
            <a:r>
              <a:rPr lang="en-AU" dirty="0" smtClean="0"/>
              <a:t>MW/Flow relation</a:t>
            </a:r>
          </a:p>
          <a:p>
            <a:pPr lvl="1"/>
            <a:r>
              <a:rPr lang="en-AU" dirty="0" err="1" smtClean="0"/>
              <a:t>Tieline</a:t>
            </a:r>
            <a:r>
              <a:rPr lang="en-AU" dirty="0" smtClean="0"/>
              <a:t> losses</a:t>
            </a:r>
            <a:endParaRPr lang="en-US" dirty="0" smtClean="0"/>
          </a:p>
          <a:p>
            <a:r>
              <a:rPr lang="en-AU" dirty="0" smtClean="0"/>
              <a:t>Unit Dispatch/Unit Commitment </a:t>
            </a:r>
            <a:r>
              <a:rPr lang="en-AU" dirty="0" err="1" smtClean="0"/>
              <a:t>Subproblem</a:t>
            </a:r>
            <a:endParaRPr lang="en-AU" dirty="0" smtClean="0"/>
          </a:p>
          <a:p>
            <a:pPr lvl="1"/>
            <a:r>
              <a:rPr lang="en-AU" dirty="0" smtClean="0"/>
              <a:t>Nonlinear Programming</a:t>
            </a:r>
          </a:p>
          <a:p>
            <a:pPr lvl="1"/>
            <a:r>
              <a:rPr lang="en-AU" dirty="0" smtClean="0"/>
              <a:t>DP </a:t>
            </a:r>
          </a:p>
          <a:p>
            <a:r>
              <a:rPr lang="en-AU" dirty="0" smtClean="0"/>
              <a:t>Spinning reserve allocation </a:t>
            </a:r>
            <a:r>
              <a:rPr lang="en-AU" dirty="0" err="1" smtClean="0"/>
              <a:t>subproblem</a:t>
            </a:r>
            <a:endParaRPr lang="en-AU" dirty="0" smtClean="0"/>
          </a:p>
          <a:p>
            <a:r>
              <a:rPr lang="en-AU" dirty="0" smtClean="0"/>
              <a:t>Integrated handshake with Long Term </a:t>
            </a:r>
            <a:r>
              <a:rPr lang="en-AU" dirty="0" smtClean="0"/>
              <a:t>Model</a:t>
            </a:r>
          </a:p>
          <a:p>
            <a:r>
              <a:rPr lang="en-AU" dirty="0" smtClean="0"/>
              <a:t>Market Analysis</a:t>
            </a:r>
            <a:endParaRPr lang="en-US" dirty="0"/>
          </a:p>
        </p:txBody>
      </p:sp>
      <p:sp>
        <p:nvSpPr>
          <p:cNvPr id="638981" name="AutoShape 5"/>
          <p:cNvSpPr>
            <a:spLocks noGrp="1" noChangeArrowheads="1"/>
          </p:cNvSpPr>
          <p:nvPr>
            <p:ph type="title"/>
          </p:nvPr>
        </p:nvSpPr>
        <p:spPr>
          <a:xfrm>
            <a:off x="1828800" y="0"/>
            <a:ext cx="7315200" cy="731838"/>
          </a:xfrm>
          <a:noFill/>
        </p:spPr>
        <p:txBody>
          <a:bodyPr/>
          <a:lstStyle/>
          <a:p>
            <a:r>
              <a:rPr lang="en-US" dirty="0" smtClean="0"/>
              <a:t>Short Term Model </a:t>
            </a:r>
            <a:r>
              <a:rPr lang="en-US" dirty="0"/>
              <a:t>Principles</a:t>
            </a:r>
          </a:p>
        </p:txBody>
      </p:sp>
    </p:spTree>
  </p:cSld>
  <p:clrMapOvr>
    <a:masterClrMapping/>
  </p:clrMapOvr>
  <p:transition advTm="400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990600"/>
          </a:xfrm>
          <a:noFill/>
        </p:spPr>
        <p:txBody>
          <a:bodyPr/>
          <a:lstStyle/>
          <a:p>
            <a:r>
              <a:rPr lang="en-US" dirty="0"/>
              <a:t>Columbia Vista - </a:t>
            </a:r>
            <a:r>
              <a:rPr lang="en-US" dirty="0" smtClean="0"/>
              <a:t>Integrated </a:t>
            </a:r>
            <a:r>
              <a:rPr lang="en-US" dirty="0" smtClean="0"/>
              <a:t>Optimization Model</a:t>
            </a:r>
            <a:endParaRPr lang="en-US" dirty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124744"/>
            <a:ext cx="5904656" cy="453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9" name="AutoShape 3"/>
          <p:cNvSpPr>
            <a:spLocks noGrp="1" noChangeArrowheads="1"/>
          </p:cNvSpPr>
          <p:nvPr>
            <p:ph type="body" idx="1"/>
          </p:nvPr>
        </p:nvSpPr>
        <p:spPr>
          <a:xfrm>
            <a:off x="1691680" y="1124744"/>
            <a:ext cx="6336704" cy="2088232"/>
          </a:xfrm>
          <a:noFill/>
          <a:ln>
            <a:solidFill>
              <a:srgbClr val="002060"/>
            </a:solidFill>
          </a:ln>
        </p:spPr>
        <p:txBody>
          <a:bodyPr lIns="90488" tIns="44450" rIns="90488" bIns="44450"/>
          <a:lstStyle/>
          <a:p>
            <a:r>
              <a:rPr lang="en-AU" sz="1800" dirty="0" smtClean="0"/>
              <a:t>Plant Representation based on optimal unit dispatch/ unit commitment around base solution</a:t>
            </a:r>
            <a:endParaRPr lang="en-AU" sz="1800" dirty="0" smtClean="0"/>
          </a:p>
          <a:p>
            <a:r>
              <a:rPr lang="en-AU" sz="1800" dirty="0" smtClean="0"/>
              <a:t>Plant Generation function used in SLP</a:t>
            </a:r>
          </a:p>
          <a:p>
            <a:r>
              <a:rPr lang="en-AU" sz="1800" dirty="0" smtClean="0"/>
              <a:t>Best Dispatch answers used in scheduling</a:t>
            </a:r>
          </a:p>
          <a:p>
            <a:r>
              <a:rPr lang="en-AU" sz="1800" dirty="0" smtClean="0"/>
              <a:t>General LP problem formulation cannot deal with discrete decisions – unit ON or unit OFF</a:t>
            </a:r>
          </a:p>
          <a:p>
            <a:endParaRPr lang="en-US" dirty="0"/>
          </a:p>
        </p:txBody>
      </p:sp>
      <p:sp>
        <p:nvSpPr>
          <p:cNvPr id="638981" name="AutoShape 5"/>
          <p:cNvSpPr>
            <a:spLocks noGrp="1" noChangeArrowheads="1"/>
          </p:cNvSpPr>
          <p:nvPr>
            <p:ph type="title"/>
          </p:nvPr>
        </p:nvSpPr>
        <p:spPr>
          <a:xfrm>
            <a:off x="1403648" y="332656"/>
            <a:ext cx="7315200" cy="731838"/>
          </a:xfrm>
          <a:noFill/>
        </p:spPr>
        <p:txBody>
          <a:bodyPr/>
          <a:lstStyle/>
          <a:p>
            <a:r>
              <a:rPr lang="en-AU" dirty="0" smtClean="0"/>
              <a:t>Unit Dispatch/ Unit Commitment </a:t>
            </a:r>
            <a:r>
              <a:rPr lang="en-AU" dirty="0" err="1" smtClean="0"/>
              <a:t>Subproblem</a:t>
            </a:r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>
            <a:off x="5004048" y="3501008"/>
            <a:ext cx="432048" cy="2880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5508104" y="4293096"/>
            <a:ext cx="432048" cy="2880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3563888" y="5157192"/>
            <a:ext cx="432048" cy="2880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5220072" y="4437112"/>
            <a:ext cx="324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14" idx="1"/>
            <a:endCxn id="6" idx="5"/>
          </p:cNvCxnSpPr>
          <p:nvPr/>
        </p:nvCxnSpPr>
        <p:spPr>
          <a:xfrm flipH="1">
            <a:off x="3887924" y="5301208"/>
            <a:ext cx="186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5580112" y="4581128"/>
            <a:ext cx="360040" cy="720080"/>
            <a:chOff x="0" y="0"/>
            <a:chExt cx="29" cy="87"/>
          </a:xfrm>
        </p:grpSpPr>
        <p:sp>
          <p:nvSpPr>
            <p:cNvPr id="12" name="Line 220"/>
            <p:cNvSpPr>
              <a:spLocks noChangeShapeType="1"/>
            </p:cNvSpPr>
            <p:nvPr/>
          </p:nvSpPr>
          <p:spPr bwMode="auto">
            <a:xfrm>
              <a:off x="13" y="0"/>
              <a:ext cx="0" cy="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sp>
        <p:sp>
          <p:nvSpPr>
            <p:cNvPr id="13" name="AutoShape 221"/>
            <p:cNvSpPr>
              <a:spLocks noChangeArrowheads="1"/>
            </p:cNvSpPr>
            <p:nvPr/>
          </p:nvSpPr>
          <p:spPr bwMode="auto">
            <a:xfrm>
              <a:off x="0" y="17"/>
              <a:ext cx="29" cy="34"/>
            </a:xfrm>
            <a:prstGeom prst="flowChartCollat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</p:sp>
        <p:sp>
          <p:nvSpPr>
            <p:cNvPr id="14" name="Line 222"/>
            <p:cNvSpPr>
              <a:spLocks noChangeShapeType="1"/>
            </p:cNvSpPr>
            <p:nvPr/>
          </p:nvSpPr>
          <p:spPr bwMode="auto">
            <a:xfrm>
              <a:off x="14" y="52"/>
              <a:ext cx="0" cy="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5076056" y="3717032"/>
            <a:ext cx="360040" cy="720080"/>
            <a:chOff x="0" y="0"/>
            <a:chExt cx="29" cy="87"/>
          </a:xfrm>
        </p:grpSpPr>
        <p:sp>
          <p:nvSpPr>
            <p:cNvPr id="16" name="Line 220"/>
            <p:cNvSpPr>
              <a:spLocks noChangeShapeType="1"/>
            </p:cNvSpPr>
            <p:nvPr/>
          </p:nvSpPr>
          <p:spPr bwMode="auto">
            <a:xfrm>
              <a:off x="13" y="0"/>
              <a:ext cx="0" cy="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sp>
        <p:sp>
          <p:nvSpPr>
            <p:cNvPr id="17" name="AutoShape 221"/>
            <p:cNvSpPr>
              <a:spLocks noChangeArrowheads="1"/>
            </p:cNvSpPr>
            <p:nvPr/>
          </p:nvSpPr>
          <p:spPr bwMode="auto">
            <a:xfrm>
              <a:off x="0" y="17"/>
              <a:ext cx="29" cy="34"/>
            </a:xfrm>
            <a:prstGeom prst="flowChartCollat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</p:sp>
        <p:sp>
          <p:nvSpPr>
            <p:cNvPr id="18" name="Line 222"/>
            <p:cNvSpPr>
              <a:spLocks noChangeShapeType="1"/>
            </p:cNvSpPr>
            <p:nvPr/>
          </p:nvSpPr>
          <p:spPr bwMode="auto">
            <a:xfrm>
              <a:off x="14" y="52"/>
              <a:ext cx="0" cy="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sp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3419872" y="5373216"/>
            <a:ext cx="360040" cy="720080"/>
            <a:chOff x="0" y="0"/>
            <a:chExt cx="29" cy="87"/>
          </a:xfrm>
        </p:grpSpPr>
        <p:sp>
          <p:nvSpPr>
            <p:cNvPr id="20" name="Line 220"/>
            <p:cNvSpPr>
              <a:spLocks noChangeShapeType="1"/>
            </p:cNvSpPr>
            <p:nvPr/>
          </p:nvSpPr>
          <p:spPr bwMode="auto">
            <a:xfrm>
              <a:off x="13" y="0"/>
              <a:ext cx="0" cy="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sp>
        <p:sp>
          <p:nvSpPr>
            <p:cNvPr id="21" name="AutoShape 221"/>
            <p:cNvSpPr>
              <a:spLocks noChangeArrowheads="1"/>
            </p:cNvSpPr>
            <p:nvPr/>
          </p:nvSpPr>
          <p:spPr bwMode="auto">
            <a:xfrm>
              <a:off x="0" y="17"/>
              <a:ext cx="29" cy="34"/>
            </a:xfrm>
            <a:prstGeom prst="flowChartCollat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</p:sp>
        <p:sp>
          <p:nvSpPr>
            <p:cNvPr id="22" name="Line 222"/>
            <p:cNvSpPr>
              <a:spLocks noChangeShapeType="1"/>
            </p:cNvSpPr>
            <p:nvPr/>
          </p:nvSpPr>
          <p:spPr bwMode="auto">
            <a:xfrm>
              <a:off x="14" y="52"/>
              <a:ext cx="0" cy="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sp>
      </p:grpSp>
      <p:grpSp>
        <p:nvGrpSpPr>
          <p:cNvPr id="36" name="Group 35"/>
          <p:cNvGrpSpPr/>
          <p:nvPr/>
        </p:nvGrpSpPr>
        <p:grpSpPr>
          <a:xfrm>
            <a:off x="6228184" y="4581128"/>
            <a:ext cx="504056" cy="432048"/>
            <a:chOff x="6228184" y="4581128"/>
            <a:chExt cx="504056" cy="432048"/>
          </a:xfrm>
        </p:grpSpPr>
        <p:cxnSp>
          <p:nvCxnSpPr>
            <p:cNvPr id="27" name="Straight Arrow Connector 26"/>
            <p:cNvCxnSpPr/>
            <p:nvPr/>
          </p:nvCxnSpPr>
          <p:spPr>
            <a:xfrm flipV="1">
              <a:off x="6228184" y="4581128"/>
              <a:ext cx="0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6228184" y="5013176"/>
              <a:ext cx="50405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6300192" y="4869160"/>
              <a:ext cx="72008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6372200" y="4725144"/>
              <a:ext cx="144016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6516216" y="4653136"/>
              <a:ext cx="144016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5652120" y="3501008"/>
            <a:ext cx="504056" cy="432048"/>
            <a:chOff x="6228184" y="4581128"/>
            <a:chExt cx="504056" cy="432048"/>
          </a:xfrm>
        </p:grpSpPr>
        <p:cxnSp>
          <p:nvCxnSpPr>
            <p:cNvPr id="38" name="Straight Arrow Connector 37"/>
            <p:cNvCxnSpPr/>
            <p:nvPr/>
          </p:nvCxnSpPr>
          <p:spPr>
            <a:xfrm flipV="1">
              <a:off x="6228184" y="4581128"/>
              <a:ext cx="0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6228184" y="5013176"/>
              <a:ext cx="50405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6300192" y="4869160"/>
              <a:ext cx="72008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6372200" y="4725144"/>
              <a:ext cx="144016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6516216" y="4653136"/>
              <a:ext cx="144016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3851920" y="5589240"/>
            <a:ext cx="504056" cy="432048"/>
            <a:chOff x="6228184" y="4581128"/>
            <a:chExt cx="504056" cy="432048"/>
          </a:xfrm>
        </p:grpSpPr>
        <p:cxnSp>
          <p:nvCxnSpPr>
            <p:cNvPr id="44" name="Straight Arrow Connector 43"/>
            <p:cNvCxnSpPr/>
            <p:nvPr/>
          </p:nvCxnSpPr>
          <p:spPr>
            <a:xfrm flipV="1">
              <a:off x="6228184" y="4581128"/>
              <a:ext cx="0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6228184" y="5013176"/>
              <a:ext cx="50405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6300192" y="4869160"/>
              <a:ext cx="72008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6372200" y="4725144"/>
              <a:ext cx="144016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6516216" y="4653136"/>
              <a:ext cx="144016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48"/>
          <p:cNvSpPr txBox="1"/>
          <p:nvPr/>
        </p:nvSpPr>
        <p:spPr>
          <a:xfrm>
            <a:off x="7164288" y="3717032"/>
            <a:ext cx="1728192" cy="147732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dirty="0" smtClean="0"/>
              <a:t>Unit Dispatch</a:t>
            </a:r>
          </a:p>
          <a:p>
            <a:r>
              <a:rPr lang="en-AU" dirty="0" smtClean="0"/>
              <a:t>Model</a:t>
            </a:r>
          </a:p>
          <a:p>
            <a:pPr>
              <a:buFont typeface="Arial" pitchFamily="34" charset="0"/>
              <a:buChar char="•"/>
            </a:pPr>
            <a:r>
              <a:rPr lang="en-AU" dirty="0" smtClean="0"/>
              <a:t>Snapshot Non linear analysis</a:t>
            </a:r>
          </a:p>
          <a:p>
            <a:pPr>
              <a:buFont typeface="Arial" pitchFamily="34" charset="0"/>
              <a:buChar char="•"/>
            </a:pPr>
            <a:r>
              <a:rPr lang="en-AU" dirty="0" smtClean="0"/>
              <a:t>Fixed Head</a:t>
            </a:r>
            <a:endParaRPr lang="en-US" dirty="0"/>
          </a:p>
        </p:txBody>
      </p:sp>
      <p:sp>
        <p:nvSpPr>
          <p:cNvPr id="50" name="Left-Right Arrow 49"/>
          <p:cNvSpPr/>
          <p:nvPr/>
        </p:nvSpPr>
        <p:spPr>
          <a:xfrm>
            <a:off x="6732240" y="4509120"/>
            <a:ext cx="360040" cy="7200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>
            <a:off x="1475656" y="3212976"/>
            <a:ext cx="1944216" cy="1152128"/>
            <a:chOff x="6228184" y="4581128"/>
            <a:chExt cx="504056" cy="432048"/>
          </a:xfrm>
        </p:grpSpPr>
        <p:cxnSp>
          <p:nvCxnSpPr>
            <p:cNvPr id="52" name="Straight Arrow Connector 51"/>
            <p:cNvCxnSpPr/>
            <p:nvPr/>
          </p:nvCxnSpPr>
          <p:spPr>
            <a:xfrm flipV="1">
              <a:off x="6228184" y="4581128"/>
              <a:ext cx="0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6228184" y="5013176"/>
              <a:ext cx="50405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6300192" y="4869160"/>
              <a:ext cx="72008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6372200" y="4725144"/>
              <a:ext cx="144016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6516216" y="4653136"/>
              <a:ext cx="144016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8" name="Straight Connector 57"/>
          <p:cNvCxnSpPr/>
          <p:nvPr/>
        </p:nvCxnSpPr>
        <p:spPr>
          <a:xfrm>
            <a:off x="2051720" y="3356992"/>
            <a:ext cx="0" cy="1008112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2195736" y="3356992"/>
            <a:ext cx="0" cy="1008112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2699792" y="3356992"/>
            <a:ext cx="0" cy="1008112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2915816" y="3356992"/>
            <a:ext cx="0" cy="1008112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3923928" y="386104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Plant 1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4499992" y="465313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Plant 2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4499992" y="558924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Plant N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1043608" y="443711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Non continuous operation</a:t>
            </a:r>
            <a:endParaRPr lang="en-US" dirty="0"/>
          </a:p>
        </p:txBody>
      </p:sp>
    </p:spTree>
  </p:cSld>
  <p:clrMapOvr>
    <a:masterClrMapping/>
  </p:clrMapOvr>
  <p:transition advTm="4000"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9" name="AutoShape 3"/>
          <p:cNvSpPr>
            <a:spLocks noGrp="1" noChangeArrowheads="1"/>
          </p:cNvSpPr>
          <p:nvPr>
            <p:ph type="body" idx="1"/>
          </p:nvPr>
        </p:nvSpPr>
        <p:spPr>
          <a:xfrm>
            <a:off x="1691680" y="1124744"/>
            <a:ext cx="6336704" cy="1728192"/>
          </a:xfrm>
          <a:noFill/>
          <a:ln>
            <a:solidFill>
              <a:srgbClr val="002060"/>
            </a:solidFill>
          </a:ln>
        </p:spPr>
        <p:txBody>
          <a:bodyPr lIns="90488" tIns="44450" rIns="90488" bIns="44450"/>
          <a:lstStyle/>
          <a:p>
            <a:r>
              <a:rPr lang="en-AU" sz="1800" dirty="0" smtClean="0"/>
              <a:t>Aggregated spill representation</a:t>
            </a:r>
            <a:endParaRPr lang="en-AU" sz="1800" dirty="0" smtClean="0"/>
          </a:p>
          <a:p>
            <a:r>
              <a:rPr lang="en-AU" sz="1800" dirty="0" smtClean="0"/>
              <a:t>Piecewise linear representation</a:t>
            </a:r>
          </a:p>
          <a:p>
            <a:r>
              <a:rPr lang="en-AU" sz="1800" dirty="0" smtClean="0"/>
              <a:t>No flow zone</a:t>
            </a:r>
          </a:p>
          <a:p>
            <a:r>
              <a:rPr lang="en-AU" sz="1800" dirty="0" smtClean="0"/>
              <a:t>Sequencing issues – heuristic </a:t>
            </a:r>
            <a:r>
              <a:rPr lang="en-AU" sz="1800" dirty="0" err="1" smtClean="0"/>
              <a:t>vs</a:t>
            </a:r>
            <a:r>
              <a:rPr lang="en-AU" sz="1800" dirty="0" smtClean="0"/>
              <a:t> integer set</a:t>
            </a:r>
          </a:p>
          <a:p>
            <a:r>
              <a:rPr lang="en-AU" sz="1800" dirty="0" smtClean="0"/>
              <a:t>Stability issues </a:t>
            </a:r>
            <a:endParaRPr lang="en-AU" sz="1800" dirty="0" smtClean="0"/>
          </a:p>
          <a:p>
            <a:endParaRPr lang="en-US" dirty="0"/>
          </a:p>
        </p:txBody>
      </p:sp>
      <p:sp>
        <p:nvSpPr>
          <p:cNvPr id="638981" name="AutoShape 5"/>
          <p:cNvSpPr>
            <a:spLocks noGrp="1" noChangeArrowheads="1"/>
          </p:cNvSpPr>
          <p:nvPr>
            <p:ph type="title"/>
          </p:nvPr>
        </p:nvSpPr>
        <p:spPr>
          <a:xfrm>
            <a:off x="1403648" y="332656"/>
            <a:ext cx="7315200" cy="731838"/>
          </a:xfrm>
          <a:noFill/>
        </p:spPr>
        <p:txBody>
          <a:bodyPr/>
          <a:lstStyle/>
          <a:p>
            <a:r>
              <a:rPr lang="en-AU" dirty="0" smtClean="0"/>
              <a:t>Spill Allocation</a:t>
            </a:r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>
            <a:off x="5220072" y="3501008"/>
            <a:ext cx="432048" cy="2880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5508104" y="4293096"/>
            <a:ext cx="432048" cy="2880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3563888" y="5157192"/>
            <a:ext cx="432048" cy="2880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5220072" y="4437112"/>
            <a:ext cx="3240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14" idx="1"/>
            <a:endCxn id="6" idx="5"/>
          </p:cNvCxnSpPr>
          <p:nvPr/>
        </p:nvCxnSpPr>
        <p:spPr>
          <a:xfrm flipH="1">
            <a:off x="3887924" y="5301208"/>
            <a:ext cx="17219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436096" y="4581128"/>
            <a:ext cx="360040" cy="720080"/>
            <a:chOff x="0" y="0"/>
            <a:chExt cx="29" cy="87"/>
          </a:xfrm>
        </p:grpSpPr>
        <p:sp>
          <p:nvSpPr>
            <p:cNvPr id="12" name="Line 220"/>
            <p:cNvSpPr>
              <a:spLocks noChangeShapeType="1"/>
            </p:cNvSpPr>
            <p:nvPr/>
          </p:nvSpPr>
          <p:spPr bwMode="auto">
            <a:xfrm>
              <a:off x="13" y="0"/>
              <a:ext cx="0" cy="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sp>
        <p:sp>
          <p:nvSpPr>
            <p:cNvPr id="13" name="AutoShape 221"/>
            <p:cNvSpPr>
              <a:spLocks noChangeArrowheads="1"/>
            </p:cNvSpPr>
            <p:nvPr/>
          </p:nvSpPr>
          <p:spPr bwMode="auto">
            <a:xfrm>
              <a:off x="0" y="17"/>
              <a:ext cx="29" cy="34"/>
            </a:xfrm>
            <a:prstGeom prst="flowChartCollat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</p:sp>
        <p:sp>
          <p:nvSpPr>
            <p:cNvPr id="14" name="Line 222"/>
            <p:cNvSpPr>
              <a:spLocks noChangeShapeType="1"/>
            </p:cNvSpPr>
            <p:nvPr/>
          </p:nvSpPr>
          <p:spPr bwMode="auto">
            <a:xfrm>
              <a:off x="14" y="52"/>
              <a:ext cx="0" cy="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5076056" y="3717032"/>
            <a:ext cx="360040" cy="720080"/>
            <a:chOff x="0" y="0"/>
            <a:chExt cx="29" cy="87"/>
          </a:xfrm>
        </p:grpSpPr>
        <p:sp>
          <p:nvSpPr>
            <p:cNvPr id="16" name="Line 220"/>
            <p:cNvSpPr>
              <a:spLocks noChangeShapeType="1"/>
            </p:cNvSpPr>
            <p:nvPr/>
          </p:nvSpPr>
          <p:spPr bwMode="auto">
            <a:xfrm>
              <a:off x="13" y="0"/>
              <a:ext cx="0" cy="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sp>
        <p:sp>
          <p:nvSpPr>
            <p:cNvPr id="17" name="AutoShape 221"/>
            <p:cNvSpPr>
              <a:spLocks noChangeArrowheads="1"/>
            </p:cNvSpPr>
            <p:nvPr/>
          </p:nvSpPr>
          <p:spPr bwMode="auto">
            <a:xfrm>
              <a:off x="0" y="17"/>
              <a:ext cx="29" cy="34"/>
            </a:xfrm>
            <a:prstGeom prst="flowChartCollat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</p:sp>
        <p:sp>
          <p:nvSpPr>
            <p:cNvPr id="18" name="Line 222"/>
            <p:cNvSpPr>
              <a:spLocks noChangeShapeType="1"/>
            </p:cNvSpPr>
            <p:nvPr/>
          </p:nvSpPr>
          <p:spPr bwMode="auto">
            <a:xfrm>
              <a:off x="14" y="52"/>
              <a:ext cx="0" cy="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sp>
      </p:grp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3419872" y="5373216"/>
            <a:ext cx="360040" cy="720080"/>
            <a:chOff x="0" y="0"/>
            <a:chExt cx="29" cy="87"/>
          </a:xfrm>
        </p:grpSpPr>
        <p:sp>
          <p:nvSpPr>
            <p:cNvPr id="20" name="Line 220"/>
            <p:cNvSpPr>
              <a:spLocks noChangeShapeType="1"/>
            </p:cNvSpPr>
            <p:nvPr/>
          </p:nvSpPr>
          <p:spPr bwMode="auto">
            <a:xfrm>
              <a:off x="13" y="0"/>
              <a:ext cx="0" cy="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sp>
        <p:sp>
          <p:nvSpPr>
            <p:cNvPr id="21" name="AutoShape 221"/>
            <p:cNvSpPr>
              <a:spLocks noChangeArrowheads="1"/>
            </p:cNvSpPr>
            <p:nvPr/>
          </p:nvSpPr>
          <p:spPr bwMode="auto">
            <a:xfrm>
              <a:off x="0" y="17"/>
              <a:ext cx="29" cy="34"/>
            </a:xfrm>
            <a:prstGeom prst="flowChartCollat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</p:sp>
        <p:sp>
          <p:nvSpPr>
            <p:cNvPr id="22" name="Line 222"/>
            <p:cNvSpPr>
              <a:spLocks noChangeShapeType="1"/>
            </p:cNvSpPr>
            <p:nvPr/>
          </p:nvSpPr>
          <p:spPr bwMode="auto">
            <a:xfrm>
              <a:off x="14" y="52"/>
              <a:ext cx="0" cy="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sp>
      </p:grpSp>
      <p:grpSp>
        <p:nvGrpSpPr>
          <p:cNvPr id="71" name="Group 70"/>
          <p:cNvGrpSpPr/>
          <p:nvPr/>
        </p:nvGrpSpPr>
        <p:grpSpPr>
          <a:xfrm>
            <a:off x="6228184" y="3356992"/>
            <a:ext cx="576064" cy="576064"/>
            <a:chOff x="6228184" y="3356992"/>
            <a:chExt cx="576064" cy="576064"/>
          </a:xfrm>
        </p:grpSpPr>
        <p:cxnSp>
          <p:nvCxnSpPr>
            <p:cNvPr id="38" name="Straight Arrow Connector 37"/>
            <p:cNvCxnSpPr/>
            <p:nvPr/>
          </p:nvCxnSpPr>
          <p:spPr>
            <a:xfrm flipV="1">
              <a:off x="6228184" y="3501008"/>
              <a:ext cx="0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6228184" y="3933056"/>
              <a:ext cx="50405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6372200" y="3789040"/>
              <a:ext cx="216024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6588224" y="3573016"/>
              <a:ext cx="14401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6732240" y="3356992"/>
              <a:ext cx="7200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TextBox 61"/>
          <p:cNvSpPr txBox="1"/>
          <p:nvPr/>
        </p:nvSpPr>
        <p:spPr>
          <a:xfrm>
            <a:off x="3923928" y="386104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Spill 1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4499992" y="465313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Spill 2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4499992" y="558924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Spill N</a:t>
            </a:r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5508104" y="3861048"/>
            <a:ext cx="360040" cy="2160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5868144" y="4725144"/>
            <a:ext cx="360040" cy="2160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3851920" y="5517232"/>
            <a:ext cx="360040" cy="2160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" name="Group 71"/>
          <p:cNvGrpSpPr/>
          <p:nvPr/>
        </p:nvGrpSpPr>
        <p:grpSpPr>
          <a:xfrm>
            <a:off x="6372200" y="4725144"/>
            <a:ext cx="576064" cy="576064"/>
            <a:chOff x="6228184" y="3356992"/>
            <a:chExt cx="576064" cy="576064"/>
          </a:xfrm>
        </p:grpSpPr>
        <p:cxnSp>
          <p:nvCxnSpPr>
            <p:cNvPr id="73" name="Straight Arrow Connector 72"/>
            <p:cNvCxnSpPr/>
            <p:nvPr/>
          </p:nvCxnSpPr>
          <p:spPr>
            <a:xfrm flipV="1">
              <a:off x="6228184" y="3501008"/>
              <a:ext cx="0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>
              <a:off x="6228184" y="3933056"/>
              <a:ext cx="50405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6372200" y="3789040"/>
              <a:ext cx="216024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6588224" y="3573016"/>
              <a:ext cx="14401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6732240" y="3356992"/>
              <a:ext cx="7200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/>
          <p:cNvGrpSpPr/>
          <p:nvPr/>
        </p:nvGrpSpPr>
        <p:grpSpPr>
          <a:xfrm>
            <a:off x="3923928" y="5733256"/>
            <a:ext cx="576064" cy="576064"/>
            <a:chOff x="6228184" y="3356992"/>
            <a:chExt cx="576064" cy="576064"/>
          </a:xfrm>
        </p:grpSpPr>
        <p:cxnSp>
          <p:nvCxnSpPr>
            <p:cNvPr id="85" name="Straight Arrow Connector 84"/>
            <p:cNvCxnSpPr/>
            <p:nvPr/>
          </p:nvCxnSpPr>
          <p:spPr>
            <a:xfrm flipV="1">
              <a:off x="6228184" y="3501008"/>
              <a:ext cx="0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>
            <a:xfrm>
              <a:off x="6228184" y="3933056"/>
              <a:ext cx="50405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6372200" y="3789040"/>
              <a:ext cx="216024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V="1">
              <a:off x="6588224" y="3573016"/>
              <a:ext cx="14401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V="1">
              <a:off x="6732240" y="3356992"/>
              <a:ext cx="7200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Tm="4000"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-9525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fld id="{91A70987-C9F3-400D-AE92-0A1C94BE3FF0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84163"/>
            <a:ext cx="7467600" cy="1143000"/>
          </a:xfrm>
        </p:spPr>
        <p:txBody>
          <a:bodyPr/>
          <a:lstStyle/>
          <a:p>
            <a:r>
              <a:rPr lang="en-US" dirty="0" smtClean="0"/>
              <a:t>LT – ST Handshake</a:t>
            </a:r>
            <a:r>
              <a:rPr lang="en-US" i="1" dirty="0"/>
              <a:t/>
            </a:r>
            <a:br>
              <a:rPr lang="en-US" i="1" dirty="0"/>
            </a:br>
            <a:endParaRPr lang="en-US" i="1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20775" y="1474788"/>
            <a:ext cx="7845425" cy="4849812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1800" dirty="0" smtClean="0"/>
              <a:t>Type</a:t>
            </a:r>
            <a:endParaRPr lang="en-US" sz="1800" dirty="0" smtClean="0"/>
          </a:p>
          <a:p>
            <a:pPr lvl="1">
              <a:lnSpc>
                <a:spcPct val="110000"/>
              </a:lnSpc>
            </a:pPr>
            <a:r>
              <a:rPr lang="en-US" sz="1400" dirty="0" smtClean="0"/>
              <a:t>Economic</a:t>
            </a:r>
            <a:endParaRPr lang="en-US" sz="1400" dirty="0"/>
          </a:p>
          <a:p>
            <a:pPr lvl="2">
              <a:lnSpc>
                <a:spcPct val="110000"/>
              </a:lnSpc>
            </a:pPr>
            <a:r>
              <a:rPr lang="en-US" sz="1400" dirty="0"/>
              <a:t>Seasonal Reservoirs: Value of water in storage applied to end of opt period water levels</a:t>
            </a:r>
          </a:p>
          <a:p>
            <a:pPr lvl="2">
              <a:lnSpc>
                <a:spcPct val="110000"/>
              </a:lnSpc>
            </a:pPr>
            <a:r>
              <a:rPr lang="en-US" sz="1400" dirty="0"/>
              <a:t>Other Reservoirs/head ponds: Max Target Water Levels at the end of opt period.</a:t>
            </a:r>
          </a:p>
          <a:p>
            <a:pPr lvl="1">
              <a:lnSpc>
                <a:spcPct val="110000"/>
              </a:lnSpc>
            </a:pPr>
            <a:r>
              <a:rPr lang="en-US" sz="1400" dirty="0"/>
              <a:t>Target Water Levels</a:t>
            </a:r>
          </a:p>
          <a:p>
            <a:pPr lvl="2">
              <a:lnSpc>
                <a:spcPct val="110000"/>
              </a:lnSpc>
            </a:pPr>
            <a:r>
              <a:rPr lang="en-US" sz="1400" dirty="0"/>
              <a:t>Seasonal Reservoirs: LT Target Levels applied to end of opt period water levels</a:t>
            </a:r>
          </a:p>
          <a:p>
            <a:pPr lvl="2">
              <a:lnSpc>
                <a:spcPct val="110000"/>
              </a:lnSpc>
            </a:pPr>
            <a:r>
              <a:rPr lang="en-US" sz="1400" dirty="0"/>
              <a:t>Other Reservoirs/head ponds: Max Target Water Levels at the end of opt </a:t>
            </a:r>
            <a:r>
              <a:rPr lang="en-US" sz="1400" dirty="0" smtClean="0"/>
              <a:t>period</a:t>
            </a:r>
          </a:p>
          <a:p>
            <a:pPr lvl="1">
              <a:lnSpc>
                <a:spcPct val="110000"/>
              </a:lnSpc>
            </a:pPr>
            <a:r>
              <a:rPr lang="en-US" sz="1400" dirty="0" smtClean="0"/>
              <a:t>Target </a:t>
            </a:r>
            <a:r>
              <a:rPr lang="en-US" sz="1400" dirty="0" smtClean="0"/>
              <a:t>Flow Releases</a:t>
            </a:r>
            <a:endParaRPr lang="en-US" sz="1400" dirty="0" smtClean="0"/>
          </a:p>
          <a:p>
            <a:pPr lvl="2">
              <a:lnSpc>
                <a:spcPct val="110000"/>
              </a:lnSpc>
            </a:pPr>
            <a:r>
              <a:rPr lang="en-US" sz="1400" dirty="0" smtClean="0"/>
              <a:t>Seasonal Reservoirs: LT Target Levels applied to end of opt period water levels</a:t>
            </a:r>
          </a:p>
          <a:p>
            <a:pPr lvl="2">
              <a:lnSpc>
                <a:spcPct val="110000"/>
              </a:lnSpc>
            </a:pPr>
            <a:r>
              <a:rPr lang="en-US" sz="1400" dirty="0" smtClean="0"/>
              <a:t>Other Reservoirs/head ponds: Max Target Water Levels at the end of opt </a:t>
            </a:r>
            <a:r>
              <a:rPr lang="en-US" sz="1400" dirty="0" smtClean="0"/>
              <a:t>period</a:t>
            </a:r>
            <a:endParaRPr lang="en-US" sz="1400" dirty="0"/>
          </a:p>
          <a:p>
            <a:pPr>
              <a:lnSpc>
                <a:spcPct val="110000"/>
              </a:lnSpc>
            </a:pPr>
            <a:r>
              <a:rPr lang="en-US" sz="1800" dirty="0" smtClean="0"/>
              <a:t>Others</a:t>
            </a:r>
            <a:endParaRPr lang="en-US" sz="1800" dirty="0"/>
          </a:p>
          <a:p>
            <a:pPr lvl="1">
              <a:lnSpc>
                <a:spcPct val="110000"/>
              </a:lnSpc>
            </a:pPr>
            <a:r>
              <a:rPr lang="en-US" sz="1400" dirty="0"/>
              <a:t>meet target water levels defined by </a:t>
            </a:r>
            <a:r>
              <a:rPr lang="en-US" sz="1400" dirty="0" smtClean="0"/>
              <a:t>user</a:t>
            </a:r>
            <a:endParaRPr lang="en-US" sz="1400" dirty="0"/>
          </a:p>
          <a:p>
            <a:pPr>
              <a:lnSpc>
                <a:spcPct val="110000"/>
              </a:lnSpc>
            </a:pPr>
            <a:r>
              <a:rPr lang="en-US" sz="1800" dirty="0"/>
              <a:t>Custom</a:t>
            </a:r>
          </a:p>
          <a:p>
            <a:pPr lvl="1">
              <a:lnSpc>
                <a:spcPct val="110000"/>
              </a:lnSpc>
            </a:pPr>
            <a:r>
              <a:rPr lang="en-US" sz="1400" dirty="0"/>
              <a:t>Combination of above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C807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C807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C807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C807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C807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C807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C807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C807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C807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C807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C807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C807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C8073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C807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9" name="AutoShape 3"/>
          <p:cNvSpPr>
            <a:spLocks noGrp="1" noChangeArrowheads="1"/>
          </p:cNvSpPr>
          <p:nvPr>
            <p:ph type="body" idx="1"/>
          </p:nvPr>
        </p:nvSpPr>
        <p:spPr>
          <a:xfrm>
            <a:off x="1835696" y="1052736"/>
            <a:ext cx="6120680" cy="1656184"/>
          </a:xfrm>
          <a:noFill/>
          <a:ln>
            <a:solidFill>
              <a:srgbClr val="002060"/>
            </a:solidFill>
          </a:ln>
        </p:spPr>
        <p:txBody>
          <a:bodyPr lIns="90488" tIns="44450" rIns="90488" bIns="44450"/>
          <a:lstStyle/>
          <a:p>
            <a:r>
              <a:rPr lang="en-AU" dirty="0" err="1" smtClean="0"/>
              <a:t>Linearized</a:t>
            </a:r>
            <a:r>
              <a:rPr lang="en-AU" dirty="0" smtClean="0"/>
              <a:t> formulation of spinning reserve</a:t>
            </a:r>
          </a:p>
          <a:p>
            <a:r>
              <a:rPr lang="en-AU" dirty="0" err="1" smtClean="0"/>
              <a:t>Subproblem</a:t>
            </a:r>
            <a:r>
              <a:rPr lang="en-AU" dirty="0" smtClean="0"/>
              <a:t> is to find best unit allocation to meet spinning reserve requirements</a:t>
            </a:r>
          </a:p>
          <a:p>
            <a:r>
              <a:rPr lang="en-AU" dirty="0" smtClean="0"/>
              <a:t>LP Unit representation</a:t>
            </a:r>
          </a:p>
        </p:txBody>
      </p:sp>
      <p:sp>
        <p:nvSpPr>
          <p:cNvPr id="638981" name="AutoShape 5"/>
          <p:cNvSpPr>
            <a:spLocks noGrp="1" noChangeArrowheads="1"/>
          </p:cNvSpPr>
          <p:nvPr>
            <p:ph type="title"/>
          </p:nvPr>
        </p:nvSpPr>
        <p:spPr>
          <a:xfrm>
            <a:off x="1403648" y="332656"/>
            <a:ext cx="7315200" cy="731838"/>
          </a:xfrm>
          <a:noFill/>
        </p:spPr>
        <p:txBody>
          <a:bodyPr/>
          <a:lstStyle/>
          <a:p>
            <a:r>
              <a:rPr lang="en-AU" dirty="0" smtClean="0"/>
              <a:t>Spinning Reserve Allocation </a:t>
            </a:r>
            <a:r>
              <a:rPr lang="en-AU" dirty="0" err="1" smtClean="0"/>
              <a:t>Subproblem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852936"/>
            <a:ext cx="5113065" cy="313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 flipV="1">
            <a:off x="3419872" y="4869160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419872" y="4869160"/>
            <a:ext cx="792088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211960" y="4797152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211960" y="4797152"/>
            <a:ext cx="792088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4000"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04800"/>
            <a:ext cx="6629400" cy="838200"/>
          </a:xfrm>
        </p:spPr>
        <p:txBody>
          <a:bodyPr/>
          <a:lstStyle/>
          <a:p>
            <a:r>
              <a:rPr lang="en-US" sz="3600" dirty="0" smtClean="0"/>
              <a:t>Reduction of Problem Size: User Defined Time </a:t>
            </a:r>
            <a:r>
              <a:rPr lang="en-US" sz="3600" dirty="0"/>
              <a:t>Grouping</a:t>
            </a:r>
            <a:endParaRPr lang="en-US" dirty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447800"/>
            <a:ext cx="6477000" cy="454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467100"/>
            <a:ext cx="4267200" cy="285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772400" cy="685800"/>
          </a:xfrm>
        </p:spPr>
        <p:txBody>
          <a:bodyPr/>
          <a:lstStyle/>
          <a:p>
            <a:r>
              <a:rPr lang="en-US" sz="3200"/>
              <a:t>Total Bus Generation: Comparison between Time Groupings</a:t>
            </a:r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14400" y="1371600"/>
            <a:ext cx="7696200" cy="5235575"/>
            <a:chOff x="1652" y="3024"/>
            <a:chExt cx="8568" cy="5732"/>
          </a:xfrm>
        </p:grpSpPr>
        <p:pic>
          <p:nvPicPr>
            <p:cNvPr id="24581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52" y="3024"/>
              <a:ext cx="8568" cy="5732"/>
            </a:xfrm>
            <a:prstGeom prst="rect">
              <a:avLst/>
            </a:prstGeom>
            <a:noFill/>
          </p:spPr>
        </p:pic>
        <p:sp>
          <p:nvSpPr>
            <p:cNvPr id="24582" name="Text Box 6"/>
            <p:cNvSpPr txBox="1">
              <a:spLocks noChangeArrowheads="1"/>
            </p:cNvSpPr>
            <p:nvPr/>
          </p:nvSpPr>
          <p:spPr bwMode="auto">
            <a:xfrm>
              <a:off x="7686" y="7344"/>
              <a:ext cx="740" cy="4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000">
                  <a:solidFill>
                    <a:srgbClr val="000000"/>
                  </a:solidFill>
                </a:rPr>
                <a:t>2 hr</a:t>
              </a:r>
              <a:endParaRPr lang="en-US" sz="1000"/>
            </a:p>
          </p:txBody>
        </p:sp>
        <p:sp>
          <p:nvSpPr>
            <p:cNvPr id="24583" name="Text Box 7"/>
            <p:cNvSpPr txBox="1">
              <a:spLocks noChangeArrowheads="1"/>
            </p:cNvSpPr>
            <p:nvPr/>
          </p:nvSpPr>
          <p:spPr bwMode="auto">
            <a:xfrm>
              <a:off x="5656" y="7173"/>
              <a:ext cx="741" cy="4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000">
                  <a:solidFill>
                    <a:srgbClr val="000000"/>
                  </a:solidFill>
                </a:rPr>
                <a:t>4 hr</a:t>
              </a:r>
              <a:endParaRPr lang="en-US" sz="1000"/>
            </a:p>
          </p:txBody>
        </p:sp>
        <p:sp>
          <p:nvSpPr>
            <p:cNvPr id="24584" name="Text Box 8"/>
            <p:cNvSpPr txBox="1">
              <a:spLocks noChangeArrowheads="1"/>
            </p:cNvSpPr>
            <p:nvPr/>
          </p:nvSpPr>
          <p:spPr bwMode="auto">
            <a:xfrm>
              <a:off x="8456" y="7344"/>
              <a:ext cx="740" cy="4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000">
                  <a:solidFill>
                    <a:srgbClr val="000000"/>
                  </a:solidFill>
                </a:rPr>
                <a:t>8 hr</a:t>
              </a:r>
              <a:endParaRPr lang="en-US" sz="1000"/>
            </a:p>
          </p:txBody>
        </p:sp>
        <p:sp>
          <p:nvSpPr>
            <p:cNvPr id="24585" name="Line 9"/>
            <p:cNvSpPr>
              <a:spLocks noChangeShapeType="1"/>
            </p:cNvSpPr>
            <p:nvPr/>
          </p:nvSpPr>
          <p:spPr bwMode="auto">
            <a:xfrm flipH="1" flipV="1">
              <a:off x="7518" y="7200"/>
              <a:ext cx="212" cy="14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6" name="Line 10"/>
            <p:cNvSpPr>
              <a:spLocks noChangeShapeType="1"/>
            </p:cNvSpPr>
            <p:nvPr/>
          </p:nvSpPr>
          <p:spPr bwMode="auto">
            <a:xfrm flipH="1" flipV="1">
              <a:off x="5611" y="6879"/>
              <a:ext cx="227" cy="4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7" name="Line 11"/>
            <p:cNvSpPr>
              <a:spLocks noChangeShapeType="1"/>
            </p:cNvSpPr>
            <p:nvPr/>
          </p:nvSpPr>
          <p:spPr bwMode="auto">
            <a:xfrm flipH="1" flipV="1">
              <a:off x="8582" y="6768"/>
              <a:ext cx="76" cy="59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wipe dir="r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620000" cy="1143000"/>
          </a:xfrm>
        </p:spPr>
        <p:txBody>
          <a:bodyPr/>
          <a:lstStyle/>
          <a:p>
            <a:r>
              <a:rPr lang="en-US" sz="3600" dirty="0" smtClean="0"/>
              <a:t>Reduction of Problem Size: ON/OFF </a:t>
            </a:r>
            <a:r>
              <a:rPr lang="en-US" sz="3600" dirty="0"/>
              <a:t>River Status</a:t>
            </a:r>
            <a:endParaRPr lang="en-US" dirty="0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90600" y="5562600"/>
            <a:ext cx="7086600" cy="533400"/>
          </a:xfrm>
        </p:spPr>
        <p:txBody>
          <a:bodyPr/>
          <a:lstStyle/>
          <a:p>
            <a:endParaRPr lang="en-US"/>
          </a:p>
        </p:txBody>
      </p:sp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828800"/>
            <a:ext cx="443547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895600"/>
            <a:ext cx="3505200" cy="322897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848600" cy="838200"/>
          </a:xfrm>
        </p:spPr>
        <p:txBody>
          <a:bodyPr/>
          <a:lstStyle/>
          <a:p>
            <a:r>
              <a:rPr lang="en-US" dirty="0" smtClean="0"/>
              <a:t>ST </a:t>
            </a:r>
            <a:r>
              <a:rPr lang="en-US" dirty="0"/>
              <a:t>Vista Run Times (866 MHz)</a:t>
            </a:r>
          </a:p>
        </p:txBody>
      </p:sp>
      <p:graphicFrame>
        <p:nvGraphicFramePr>
          <p:cNvPr id="40963" name="Object 3"/>
          <p:cNvGraphicFramePr>
            <a:graphicFrameLocks noChangeAspect="1"/>
          </p:cNvGraphicFramePr>
          <p:nvPr/>
        </p:nvGraphicFramePr>
        <p:xfrm>
          <a:off x="1219200" y="1447800"/>
          <a:ext cx="6702425" cy="4519613"/>
        </p:xfrm>
        <a:graphic>
          <a:graphicData uri="http://schemas.openxmlformats.org/presentationml/2006/ole">
            <p:oleObj spid="_x0000_s3074" name="Worksheet" r:id="rId3" imgW="8808840" imgH="5940000" progId="Excel.Sheet.8">
              <p:embed/>
            </p:oleObj>
          </a:graphicData>
        </a:graphic>
      </p:graphicFrame>
      <p:sp>
        <p:nvSpPr>
          <p:cNvPr id="40964" name="Line 4"/>
          <p:cNvSpPr>
            <a:spLocks noChangeShapeType="1"/>
          </p:cNvSpPr>
          <p:nvPr/>
        </p:nvSpPr>
        <p:spPr bwMode="auto">
          <a:xfrm flipV="1">
            <a:off x="3048000" y="3352800"/>
            <a:ext cx="0" cy="1295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965" name="Line 5"/>
          <p:cNvSpPr>
            <a:spLocks noChangeShapeType="1"/>
          </p:cNvSpPr>
          <p:nvPr/>
        </p:nvSpPr>
        <p:spPr bwMode="auto">
          <a:xfrm flipH="1">
            <a:off x="2362200" y="4419600"/>
            <a:ext cx="609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2362200" y="3200400"/>
            <a:ext cx="9906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</a:rPr>
              <a:t>Day Ahead Study Period</a:t>
            </a:r>
          </a:p>
        </p:txBody>
      </p:sp>
    </p:spTree>
  </p:cSld>
  <p:clrMapOvr>
    <a:masterClrMapping/>
  </p:clrMapOvr>
  <p:transition>
    <p:wipe dir="r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Semi-Heuristic Resolution Schemes</a:t>
            </a:r>
            <a:endParaRPr lang="en-US" i="1" dirty="0"/>
          </a:p>
        </p:txBody>
      </p:sp>
      <p:sp>
        <p:nvSpPr>
          <p:cNvPr id="658435" name="AutoShap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447800"/>
            <a:ext cx="5640288" cy="1693168"/>
          </a:xfrm>
        </p:spPr>
        <p:txBody>
          <a:bodyPr/>
          <a:lstStyle/>
          <a:p>
            <a:r>
              <a:rPr lang="en-US" sz="1800" dirty="0" smtClean="0"/>
              <a:t>Plant </a:t>
            </a:r>
            <a:r>
              <a:rPr lang="en-US" sz="1800" dirty="0"/>
              <a:t>retirement/commitment</a:t>
            </a:r>
          </a:p>
          <a:p>
            <a:r>
              <a:rPr lang="en-US" sz="1800" dirty="0"/>
              <a:t>Plant zone resolution</a:t>
            </a:r>
          </a:p>
          <a:p>
            <a:r>
              <a:rPr lang="en-US" sz="1800" dirty="0"/>
              <a:t>Uncontrolled spillway structure</a:t>
            </a:r>
          </a:p>
          <a:p>
            <a:r>
              <a:rPr lang="en-US" sz="1800" dirty="0"/>
              <a:t>Semi-heuristic – does not cover all solution </a:t>
            </a:r>
            <a:r>
              <a:rPr lang="en-US" sz="1800" dirty="0" smtClean="0"/>
              <a:t>space</a:t>
            </a:r>
            <a:endParaRPr lang="en-US" sz="1800" dirty="0" smtClean="0"/>
          </a:p>
          <a:p>
            <a:r>
              <a:rPr lang="en-AU" sz="1800" dirty="0" smtClean="0"/>
              <a:t>Perturbation to the LP global problem</a:t>
            </a:r>
            <a:endParaRPr lang="en-US" sz="1800" dirty="0"/>
          </a:p>
        </p:txBody>
      </p:sp>
      <p:sp>
        <p:nvSpPr>
          <p:cNvPr id="658436" name="Text Box 4"/>
          <p:cNvSpPr txBox="1">
            <a:spLocks noChangeArrowheads="1"/>
          </p:cNvSpPr>
          <p:nvPr/>
        </p:nvSpPr>
        <p:spPr bwMode="auto">
          <a:xfrm>
            <a:off x="3429000" y="48006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400">
              <a:latin typeface="Times" pitchFamily="18" charset="0"/>
            </a:endParaRP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2195736" y="3501008"/>
            <a:ext cx="5334000" cy="2632075"/>
            <a:chOff x="1440" y="2400"/>
            <a:chExt cx="3600" cy="1853"/>
          </a:xfrm>
        </p:grpSpPr>
        <p:grpSp>
          <p:nvGrpSpPr>
            <p:cNvPr id="3" name="Group 21"/>
            <p:cNvGrpSpPr>
              <a:grpSpLocks/>
            </p:cNvGrpSpPr>
            <p:nvPr/>
          </p:nvGrpSpPr>
          <p:grpSpPr bwMode="auto">
            <a:xfrm>
              <a:off x="1440" y="2400"/>
              <a:ext cx="3600" cy="1853"/>
              <a:chOff x="720" y="1584"/>
              <a:chExt cx="4320" cy="2728"/>
            </a:xfrm>
          </p:grpSpPr>
          <p:sp>
            <p:nvSpPr>
              <p:cNvPr id="658454" name="Line 22"/>
              <p:cNvSpPr>
                <a:spLocks noChangeShapeType="1"/>
              </p:cNvSpPr>
              <p:nvPr/>
            </p:nvSpPr>
            <p:spPr bwMode="auto">
              <a:xfrm>
                <a:off x="1440" y="1584"/>
                <a:ext cx="0" cy="21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455" name="Line 23"/>
              <p:cNvSpPr>
                <a:spLocks noChangeShapeType="1"/>
              </p:cNvSpPr>
              <p:nvPr/>
            </p:nvSpPr>
            <p:spPr bwMode="auto">
              <a:xfrm>
                <a:off x="1440" y="3744"/>
                <a:ext cx="345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456" name="Freeform 24"/>
              <p:cNvSpPr>
                <a:spLocks/>
              </p:cNvSpPr>
              <p:nvPr/>
            </p:nvSpPr>
            <p:spPr bwMode="auto">
              <a:xfrm>
                <a:off x="1824" y="2016"/>
                <a:ext cx="2621" cy="1712"/>
              </a:xfrm>
              <a:custGeom>
                <a:avLst/>
                <a:gdLst/>
                <a:ahLst/>
                <a:cxnLst>
                  <a:cxn ang="0">
                    <a:pos x="0" y="1712"/>
                  </a:cxn>
                  <a:cxn ang="0">
                    <a:pos x="89" y="1606"/>
                  </a:cxn>
                  <a:cxn ang="0">
                    <a:pos x="114" y="1582"/>
                  </a:cxn>
                  <a:cxn ang="0">
                    <a:pos x="179" y="1493"/>
                  </a:cxn>
                  <a:cxn ang="0">
                    <a:pos x="227" y="1428"/>
                  </a:cxn>
                  <a:cxn ang="0">
                    <a:pos x="292" y="1298"/>
                  </a:cxn>
                  <a:cxn ang="0">
                    <a:pos x="341" y="1193"/>
                  </a:cxn>
                  <a:cxn ang="0">
                    <a:pos x="382" y="1087"/>
                  </a:cxn>
                  <a:cxn ang="0">
                    <a:pos x="406" y="1063"/>
                  </a:cxn>
                  <a:cxn ang="0">
                    <a:pos x="438" y="1014"/>
                  </a:cxn>
                  <a:cxn ang="0">
                    <a:pos x="446" y="990"/>
                  </a:cxn>
                  <a:cxn ang="0">
                    <a:pos x="479" y="941"/>
                  </a:cxn>
                  <a:cxn ang="0">
                    <a:pos x="528" y="868"/>
                  </a:cxn>
                  <a:cxn ang="0">
                    <a:pos x="544" y="844"/>
                  </a:cxn>
                  <a:cxn ang="0">
                    <a:pos x="649" y="673"/>
                  </a:cxn>
                  <a:cxn ang="0">
                    <a:pos x="706" y="592"/>
                  </a:cxn>
                  <a:cxn ang="0">
                    <a:pos x="722" y="535"/>
                  </a:cxn>
                  <a:cxn ang="0">
                    <a:pos x="820" y="430"/>
                  </a:cxn>
                  <a:cxn ang="0">
                    <a:pos x="876" y="373"/>
                  </a:cxn>
                  <a:cxn ang="0">
                    <a:pos x="1055" y="227"/>
                  </a:cxn>
                  <a:cxn ang="0">
                    <a:pos x="1258" y="73"/>
                  </a:cxn>
                  <a:cxn ang="0">
                    <a:pos x="1379" y="24"/>
                  </a:cxn>
                  <a:cxn ang="0">
                    <a:pos x="1420" y="16"/>
                  </a:cxn>
                  <a:cxn ang="0">
                    <a:pos x="1469" y="0"/>
                  </a:cxn>
                  <a:cxn ang="0">
                    <a:pos x="1801" y="8"/>
                  </a:cxn>
                  <a:cxn ang="0">
                    <a:pos x="1907" y="33"/>
                  </a:cxn>
                  <a:cxn ang="0">
                    <a:pos x="1988" y="49"/>
                  </a:cxn>
                  <a:cxn ang="0">
                    <a:pos x="2118" y="106"/>
                  </a:cxn>
                  <a:cxn ang="0">
                    <a:pos x="2142" y="122"/>
                  </a:cxn>
                  <a:cxn ang="0">
                    <a:pos x="2166" y="130"/>
                  </a:cxn>
                  <a:cxn ang="0">
                    <a:pos x="2183" y="146"/>
                  </a:cxn>
                  <a:cxn ang="0">
                    <a:pos x="2231" y="162"/>
                  </a:cxn>
                  <a:cxn ang="0">
                    <a:pos x="2304" y="211"/>
                  </a:cxn>
                  <a:cxn ang="0">
                    <a:pos x="2377" y="268"/>
                  </a:cxn>
                  <a:cxn ang="0">
                    <a:pos x="2434" y="333"/>
                  </a:cxn>
                  <a:cxn ang="0">
                    <a:pos x="2458" y="341"/>
                  </a:cxn>
                  <a:cxn ang="0">
                    <a:pos x="2483" y="357"/>
                  </a:cxn>
                  <a:cxn ang="0">
                    <a:pos x="2572" y="430"/>
                  </a:cxn>
                  <a:cxn ang="0">
                    <a:pos x="2604" y="462"/>
                  </a:cxn>
                  <a:cxn ang="0">
                    <a:pos x="2621" y="479"/>
                  </a:cxn>
                </a:cxnLst>
                <a:rect l="0" t="0" r="r" b="b"/>
                <a:pathLst>
                  <a:path w="2621" h="1712">
                    <a:moveTo>
                      <a:pt x="0" y="1712"/>
                    </a:moveTo>
                    <a:cubicBezTo>
                      <a:pt x="25" y="1673"/>
                      <a:pt x="57" y="1638"/>
                      <a:pt x="89" y="1606"/>
                    </a:cubicBezTo>
                    <a:cubicBezTo>
                      <a:pt x="97" y="1598"/>
                      <a:pt x="114" y="1582"/>
                      <a:pt x="114" y="1582"/>
                    </a:cubicBezTo>
                    <a:cubicBezTo>
                      <a:pt x="132" y="1546"/>
                      <a:pt x="155" y="1524"/>
                      <a:pt x="179" y="1493"/>
                    </a:cubicBezTo>
                    <a:cubicBezTo>
                      <a:pt x="243" y="1407"/>
                      <a:pt x="167" y="1488"/>
                      <a:pt x="227" y="1428"/>
                    </a:cubicBezTo>
                    <a:cubicBezTo>
                      <a:pt x="243" y="1385"/>
                      <a:pt x="267" y="1336"/>
                      <a:pt x="292" y="1298"/>
                    </a:cubicBezTo>
                    <a:cubicBezTo>
                      <a:pt x="301" y="1261"/>
                      <a:pt x="320" y="1225"/>
                      <a:pt x="341" y="1193"/>
                    </a:cubicBezTo>
                    <a:cubicBezTo>
                      <a:pt x="352" y="1158"/>
                      <a:pt x="361" y="1118"/>
                      <a:pt x="382" y="1087"/>
                    </a:cubicBezTo>
                    <a:cubicBezTo>
                      <a:pt x="388" y="1078"/>
                      <a:pt x="399" y="1072"/>
                      <a:pt x="406" y="1063"/>
                    </a:cubicBezTo>
                    <a:cubicBezTo>
                      <a:pt x="418" y="1048"/>
                      <a:pt x="427" y="1030"/>
                      <a:pt x="438" y="1014"/>
                    </a:cubicBezTo>
                    <a:cubicBezTo>
                      <a:pt x="443" y="1007"/>
                      <a:pt x="442" y="997"/>
                      <a:pt x="446" y="990"/>
                    </a:cubicBezTo>
                    <a:cubicBezTo>
                      <a:pt x="456" y="973"/>
                      <a:pt x="468" y="957"/>
                      <a:pt x="479" y="941"/>
                    </a:cubicBezTo>
                    <a:cubicBezTo>
                      <a:pt x="495" y="917"/>
                      <a:pt x="511" y="892"/>
                      <a:pt x="528" y="868"/>
                    </a:cubicBezTo>
                    <a:cubicBezTo>
                      <a:pt x="533" y="860"/>
                      <a:pt x="544" y="844"/>
                      <a:pt x="544" y="844"/>
                    </a:cubicBezTo>
                    <a:cubicBezTo>
                      <a:pt x="566" y="775"/>
                      <a:pt x="611" y="732"/>
                      <a:pt x="649" y="673"/>
                    </a:cubicBezTo>
                    <a:cubicBezTo>
                      <a:pt x="669" y="642"/>
                      <a:pt x="680" y="619"/>
                      <a:pt x="706" y="592"/>
                    </a:cubicBezTo>
                    <a:cubicBezTo>
                      <a:pt x="712" y="573"/>
                      <a:pt x="714" y="553"/>
                      <a:pt x="722" y="535"/>
                    </a:cubicBezTo>
                    <a:cubicBezTo>
                      <a:pt x="737" y="499"/>
                      <a:pt x="789" y="452"/>
                      <a:pt x="820" y="430"/>
                    </a:cubicBezTo>
                    <a:cubicBezTo>
                      <a:pt x="837" y="404"/>
                      <a:pt x="850" y="390"/>
                      <a:pt x="876" y="373"/>
                    </a:cubicBezTo>
                    <a:cubicBezTo>
                      <a:pt x="895" y="323"/>
                      <a:pt x="1002" y="253"/>
                      <a:pt x="1055" y="227"/>
                    </a:cubicBezTo>
                    <a:cubicBezTo>
                      <a:pt x="1109" y="174"/>
                      <a:pt x="1186" y="96"/>
                      <a:pt x="1258" y="73"/>
                    </a:cubicBezTo>
                    <a:cubicBezTo>
                      <a:pt x="1293" y="50"/>
                      <a:pt x="1338" y="35"/>
                      <a:pt x="1379" y="24"/>
                    </a:cubicBezTo>
                    <a:cubicBezTo>
                      <a:pt x="1392" y="20"/>
                      <a:pt x="1407" y="20"/>
                      <a:pt x="1420" y="16"/>
                    </a:cubicBezTo>
                    <a:cubicBezTo>
                      <a:pt x="1437" y="12"/>
                      <a:pt x="1469" y="0"/>
                      <a:pt x="1469" y="0"/>
                    </a:cubicBezTo>
                    <a:cubicBezTo>
                      <a:pt x="1580" y="3"/>
                      <a:pt x="1690" y="3"/>
                      <a:pt x="1801" y="8"/>
                    </a:cubicBezTo>
                    <a:cubicBezTo>
                      <a:pt x="1839" y="10"/>
                      <a:pt x="1871" y="24"/>
                      <a:pt x="1907" y="33"/>
                    </a:cubicBezTo>
                    <a:cubicBezTo>
                      <a:pt x="1934" y="39"/>
                      <a:pt x="1988" y="49"/>
                      <a:pt x="1988" y="49"/>
                    </a:cubicBezTo>
                    <a:cubicBezTo>
                      <a:pt x="2029" y="76"/>
                      <a:pt x="2070" y="97"/>
                      <a:pt x="2118" y="106"/>
                    </a:cubicBezTo>
                    <a:cubicBezTo>
                      <a:pt x="2126" y="111"/>
                      <a:pt x="2133" y="118"/>
                      <a:pt x="2142" y="122"/>
                    </a:cubicBezTo>
                    <a:cubicBezTo>
                      <a:pt x="2150" y="126"/>
                      <a:pt x="2159" y="126"/>
                      <a:pt x="2166" y="130"/>
                    </a:cubicBezTo>
                    <a:cubicBezTo>
                      <a:pt x="2173" y="134"/>
                      <a:pt x="2176" y="143"/>
                      <a:pt x="2183" y="146"/>
                    </a:cubicBezTo>
                    <a:cubicBezTo>
                      <a:pt x="2198" y="153"/>
                      <a:pt x="2231" y="162"/>
                      <a:pt x="2231" y="162"/>
                    </a:cubicBezTo>
                    <a:cubicBezTo>
                      <a:pt x="2288" y="200"/>
                      <a:pt x="2264" y="184"/>
                      <a:pt x="2304" y="211"/>
                    </a:cubicBezTo>
                    <a:cubicBezTo>
                      <a:pt x="2414" y="284"/>
                      <a:pt x="2311" y="246"/>
                      <a:pt x="2377" y="268"/>
                    </a:cubicBezTo>
                    <a:cubicBezTo>
                      <a:pt x="2391" y="289"/>
                      <a:pt x="2412" y="318"/>
                      <a:pt x="2434" y="333"/>
                    </a:cubicBezTo>
                    <a:cubicBezTo>
                      <a:pt x="2441" y="338"/>
                      <a:pt x="2450" y="337"/>
                      <a:pt x="2458" y="341"/>
                    </a:cubicBezTo>
                    <a:cubicBezTo>
                      <a:pt x="2467" y="345"/>
                      <a:pt x="2475" y="351"/>
                      <a:pt x="2483" y="357"/>
                    </a:cubicBezTo>
                    <a:cubicBezTo>
                      <a:pt x="2515" y="380"/>
                      <a:pt x="2539" y="408"/>
                      <a:pt x="2572" y="430"/>
                    </a:cubicBezTo>
                    <a:cubicBezTo>
                      <a:pt x="2586" y="473"/>
                      <a:pt x="2568" y="440"/>
                      <a:pt x="2604" y="462"/>
                    </a:cubicBezTo>
                    <a:cubicBezTo>
                      <a:pt x="2611" y="466"/>
                      <a:pt x="2621" y="479"/>
                      <a:pt x="2621" y="479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457" name="Text Box 25"/>
              <p:cNvSpPr txBox="1">
                <a:spLocks noChangeArrowheads="1"/>
              </p:cNvSpPr>
              <p:nvPr/>
            </p:nvSpPr>
            <p:spPr bwMode="auto">
              <a:xfrm>
                <a:off x="3744" y="3838"/>
                <a:ext cx="1296" cy="4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400">
                    <a:latin typeface="Times" pitchFamily="18" charset="0"/>
                  </a:rPr>
                  <a:t>Flow</a:t>
                </a:r>
              </a:p>
            </p:txBody>
          </p:sp>
          <p:sp>
            <p:nvSpPr>
              <p:cNvPr id="658458" name="Text Box 26"/>
              <p:cNvSpPr txBox="1">
                <a:spLocks noChangeArrowheads="1"/>
              </p:cNvSpPr>
              <p:nvPr/>
            </p:nvSpPr>
            <p:spPr bwMode="auto">
              <a:xfrm>
                <a:off x="720" y="1584"/>
                <a:ext cx="528" cy="8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400">
                    <a:latin typeface="Times" pitchFamily="18" charset="0"/>
                  </a:rPr>
                  <a:t>MW</a:t>
                </a:r>
              </a:p>
            </p:txBody>
          </p:sp>
        </p:grpSp>
        <p:sp>
          <p:nvSpPr>
            <p:cNvPr id="658459" name="Rectangle 27"/>
            <p:cNvSpPr>
              <a:spLocks noChangeArrowheads="1"/>
            </p:cNvSpPr>
            <p:nvPr/>
          </p:nvSpPr>
          <p:spPr bwMode="auto">
            <a:xfrm>
              <a:off x="1968" y="3792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8460" name="Rectangle 28"/>
            <p:cNvSpPr>
              <a:spLocks noChangeArrowheads="1"/>
            </p:cNvSpPr>
            <p:nvPr/>
          </p:nvSpPr>
          <p:spPr bwMode="auto">
            <a:xfrm>
              <a:off x="2304" y="3792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8461" name="Line 29"/>
            <p:cNvSpPr>
              <a:spLocks noChangeShapeType="1"/>
            </p:cNvSpPr>
            <p:nvPr/>
          </p:nvSpPr>
          <p:spPr bwMode="auto">
            <a:xfrm>
              <a:off x="2016" y="3984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17" name="Straight Connector 16"/>
          <p:cNvCxnSpPr/>
          <p:nvPr/>
        </p:nvCxnSpPr>
        <p:spPr>
          <a:xfrm>
            <a:off x="4283968" y="3717032"/>
            <a:ext cx="0" cy="187220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572000" y="3717032"/>
            <a:ext cx="0" cy="187220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148064" y="3717032"/>
            <a:ext cx="0" cy="187220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508104" y="3717032"/>
            <a:ext cx="0" cy="187220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26" name="Rectangle 2"/>
          <p:cNvSpPr>
            <a:spLocks noChangeArrowheads="1"/>
          </p:cNvSpPr>
          <p:nvPr/>
        </p:nvSpPr>
        <p:spPr bwMode="auto">
          <a:xfrm>
            <a:off x="1619250" y="215900"/>
            <a:ext cx="752475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3600" b="1">
                <a:latin typeface="Helvetica" pitchFamily="34" charset="0"/>
              </a:rPr>
              <a:t>Price-Volume Curves</a:t>
            </a:r>
            <a:br>
              <a:rPr lang="en-US" sz="3600" b="1">
                <a:latin typeface="Helvetica" pitchFamily="34" charset="0"/>
              </a:rPr>
            </a:br>
            <a:r>
              <a:rPr lang="en-US" sz="3600" b="1">
                <a:latin typeface="Helvetica" pitchFamily="34" charset="0"/>
              </a:rPr>
              <a:t>Methodology</a:t>
            </a:r>
            <a:br>
              <a:rPr lang="en-US" sz="3600" b="1">
                <a:latin typeface="Helvetica" pitchFamily="34" charset="0"/>
              </a:rPr>
            </a:br>
            <a:endParaRPr lang="en-CA" b="1">
              <a:latin typeface="Helvetica" pitchFamily="34" charset="0"/>
            </a:endParaRPr>
          </a:p>
        </p:txBody>
      </p:sp>
      <p:sp>
        <p:nvSpPr>
          <p:cNvPr id="717827" name="Text Box 3"/>
          <p:cNvSpPr txBox="1">
            <a:spLocks noChangeArrowheads="1"/>
          </p:cNvSpPr>
          <p:nvPr/>
        </p:nvSpPr>
        <p:spPr bwMode="auto">
          <a:xfrm>
            <a:off x="1619250" y="1484313"/>
            <a:ext cx="6911975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63538" indent="-363538">
              <a:spcBef>
                <a:spcPct val="20000"/>
              </a:spcBef>
              <a:buFontTx/>
              <a:buChar char="•"/>
            </a:pPr>
            <a:r>
              <a:rPr lang="en-US" dirty="0" smtClean="0"/>
              <a:t>Cost sensitivity calculation </a:t>
            </a:r>
            <a:endParaRPr lang="en-US" dirty="0"/>
          </a:p>
          <a:p>
            <a:pPr marL="363538" indent="-363538">
              <a:spcBef>
                <a:spcPct val="20000"/>
              </a:spcBef>
            </a:pPr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116013" y="2852738"/>
            <a:ext cx="7489825" cy="3194050"/>
            <a:chOff x="884" y="2069"/>
            <a:chExt cx="4718" cy="2012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884" y="2069"/>
              <a:ext cx="4718" cy="2012"/>
              <a:chOff x="884" y="2069"/>
              <a:chExt cx="4718" cy="2012"/>
            </a:xfrm>
          </p:grpSpPr>
          <p:sp>
            <p:nvSpPr>
              <p:cNvPr id="717830" name="Line 6"/>
              <p:cNvSpPr>
                <a:spLocks noChangeShapeType="1"/>
              </p:cNvSpPr>
              <p:nvPr/>
            </p:nvSpPr>
            <p:spPr bwMode="auto">
              <a:xfrm>
                <a:off x="1610" y="3612"/>
                <a:ext cx="326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884" y="2069"/>
                <a:ext cx="4718" cy="2012"/>
                <a:chOff x="884" y="2069"/>
                <a:chExt cx="4718" cy="2012"/>
              </a:xfrm>
            </p:grpSpPr>
            <p:sp>
              <p:nvSpPr>
                <p:cNvPr id="717832" name="Line 8"/>
                <p:cNvSpPr>
                  <a:spLocks noChangeShapeType="1"/>
                </p:cNvSpPr>
                <p:nvPr/>
              </p:nvSpPr>
              <p:spPr bwMode="auto">
                <a:xfrm>
                  <a:off x="1610" y="2069"/>
                  <a:ext cx="0" cy="154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7833" name="Freeform 9"/>
                <p:cNvSpPr>
                  <a:spLocks/>
                </p:cNvSpPr>
                <p:nvPr/>
              </p:nvSpPr>
              <p:spPr bwMode="auto">
                <a:xfrm>
                  <a:off x="2109" y="2568"/>
                  <a:ext cx="2344" cy="501"/>
                </a:xfrm>
                <a:custGeom>
                  <a:avLst/>
                  <a:gdLst/>
                  <a:ahLst/>
                  <a:cxnLst>
                    <a:cxn ang="0">
                      <a:pos x="0" y="274"/>
                    </a:cxn>
                    <a:cxn ang="0">
                      <a:pos x="347" y="274"/>
                    </a:cxn>
                    <a:cxn ang="0">
                      <a:pos x="402" y="228"/>
                    </a:cxn>
                    <a:cxn ang="0">
                      <a:pos x="594" y="109"/>
                    </a:cxn>
                    <a:cxn ang="0">
                      <a:pos x="731" y="0"/>
                    </a:cxn>
                    <a:cxn ang="0">
                      <a:pos x="850" y="27"/>
                    </a:cxn>
                    <a:cxn ang="0">
                      <a:pos x="886" y="36"/>
                    </a:cxn>
                    <a:cxn ang="0">
                      <a:pos x="987" y="109"/>
                    </a:cxn>
                    <a:cxn ang="0">
                      <a:pos x="1115" y="210"/>
                    </a:cxn>
                    <a:cxn ang="0">
                      <a:pos x="1206" y="192"/>
                    </a:cxn>
                    <a:cxn ang="0">
                      <a:pos x="1261" y="173"/>
                    </a:cxn>
                    <a:cxn ang="0">
                      <a:pos x="1334" y="128"/>
                    </a:cxn>
                    <a:cxn ang="0">
                      <a:pos x="1453" y="164"/>
                    </a:cxn>
                    <a:cxn ang="0">
                      <a:pos x="1462" y="192"/>
                    </a:cxn>
                    <a:cxn ang="0">
                      <a:pos x="1508" y="237"/>
                    </a:cxn>
                    <a:cxn ang="0">
                      <a:pos x="1526" y="265"/>
                    </a:cxn>
                    <a:cxn ang="0">
                      <a:pos x="1627" y="320"/>
                    </a:cxn>
                    <a:cxn ang="0">
                      <a:pos x="1856" y="283"/>
                    </a:cxn>
                    <a:cxn ang="0">
                      <a:pos x="2020" y="246"/>
                    </a:cxn>
                    <a:cxn ang="0">
                      <a:pos x="2157" y="256"/>
                    </a:cxn>
                    <a:cxn ang="0">
                      <a:pos x="2221" y="310"/>
                    </a:cxn>
                    <a:cxn ang="0">
                      <a:pos x="2304" y="393"/>
                    </a:cxn>
                    <a:cxn ang="0">
                      <a:pos x="2386" y="457"/>
                    </a:cxn>
                    <a:cxn ang="0">
                      <a:pos x="2441" y="484"/>
                    </a:cxn>
                    <a:cxn ang="0">
                      <a:pos x="2560" y="475"/>
                    </a:cxn>
                    <a:cxn ang="0">
                      <a:pos x="2624" y="438"/>
                    </a:cxn>
                    <a:cxn ang="0">
                      <a:pos x="2688" y="420"/>
                    </a:cxn>
                    <a:cxn ang="0">
                      <a:pos x="2934" y="347"/>
                    </a:cxn>
                  </a:cxnLst>
                  <a:rect l="0" t="0" r="r" b="b"/>
                  <a:pathLst>
                    <a:path w="2934" h="501">
                      <a:moveTo>
                        <a:pt x="0" y="274"/>
                      </a:moveTo>
                      <a:cubicBezTo>
                        <a:pt x="125" y="316"/>
                        <a:pt x="57" y="297"/>
                        <a:pt x="347" y="274"/>
                      </a:cubicBezTo>
                      <a:cubicBezTo>
                        <a:pt x="362" y="273"/>
                        <a:pt x="395" y="234"/>
                        <a:pt x="402" y="228"/>
                      </a:cubicBezTo>
                      <a:cubicBezTo>
                        <a:pt x="459" y="180"/>
                        <a:pt x="531" y="147"/>
                        <a:pt x="594" y="109"/>
                      </a:cubicBezTo>
                      <a:cubicBezTo>
                        <a:pt x="647" y="77"/>
                        <a:pt x="669" y="21"/>
                        <a:pt x="731" y="0"/>
                      </a:cubicBezTo>
                      <a:cubicBezTo>
                        <a:pt x="800" y="14"/>
                        <a:pt x="764" y="6"/>
                        <a:pt x="850" y="27"/>
                      </a:cubicBezTo>
                      <a:cubicBezTo>
                        <a:pt x="862" y="30"/>
                        <a:pt x="886" y="36"/>
                        <a:pt x="886" y="36"/>
                      </a:cubicBezTo>
                      <a:cubicBezTo>
                        <a:pt x="916" y="64"/>
                        <a:pt x="955" y="81"/>
                        <a:pt x="987" y="109"/>
                      </a:cubicBezTo>
                      <a:cubicBezTo>
                        <a:pt x="1038" y="154"/>
                        <a:pt x="1050" y="194"/>
                        <a:pt x="1115" y="210"/>
                      </a:cubicBezTo>
                      <a:cubicBezTo>
                        <a:pt x="1145" y="204"/>
                        <a:pt x="1176" y="200"/>
                        <a:pt x="1206" y="192"/>
                      </a:cubicBezTo>
                      <a:cubicBezTo>
                        <a:pt x="1225" y="187"/>
                        <a:pt x="1261" y="173"/>
                        <a:pt x="1261" y="173"/>
                      </a:cubicBezTo>
                      <a:cubicBezTo>
                        <a:pt x="1284" y="151"/>
                        <a:pt x="1304" y="138"/>
                        <a:pt x="1334" y="128"/>
                      </a:cubicBezTo>
                      <a:cubicBezTo>
                        <a:pt x="1350" y="131"/>
                        <a:pt x="1430" y="135"/>
                        <a:pt x="1453" y="164"/>
                      </a:cubicBezTo>
                      <a:cubicBezTo>
                        <a:pt x="1459" y="172"/>
                        <a:pt x="1456" y="184"/>
                        <a:pt x="1462" y="192"/>
                      </a:cubicBezTo>
                      <a:cubicBezTo>
                        <a:pt x="1475" y="209"/>
                        <a:pt x="1493" y="222"/>
                        <a:pt x="1508" y="237"/>
                      </a:cubicBezTo>
                      <a:cubicBezTo>
                        <a:pt x="1516" y="245"/>
                        <a:pt x="1519" y="256"/>
                        <a:pt x="1526" y="265"/>
                      </a:cubicBezTo>
                      <a:cubicBezTo>
                        <a:pt x="1552" y="298"/>
                        <a:pt x="1590" y="306"/>
                        <a:pt x="1627" y="320"/>
                      </a:cubicBezTo>
                      <a:cubicBezTo>
                        <a:pt x="1789" y="310"/>
                        <a:pt x="1748" y="309"/>
                        <a:pt x="1856" y="283"/>
                      </a:cubicBezTo>
                      <a:cubicBezTo>
                        <a:pt x="1918" y="252"/>
                        <a:pt x="1941" y="254"/>
                        <a:pt x="2020" y="246"/>
                      </a:cubicBezTo>
                      <a:cubicBezTo>
                        <a:pt x="2066" y="249"/>
                        <a:pt x="2112" y="248"/>
                        <a:pt x="2157" y="256"/>
                      </a:cubicBezTo>
                      <a:cubicBezTo>
                        <a:pt x="2174" y="259"/>
                        <a:pt x="2184" y="298"/>
                        <a:pt x="2221" y="310"/>
                      </a:cubicBezTo>
                      <a:cubicBezTo>
                        <a:pt x="2250" y="353"/>
                        <a:pt x="2257" y="378"/>
                        <a:pt x="2304" y="393"/>
                      </a:cubicBezTo>
                      <a:cubicBezTo>
                        <a:pt x="2333" y="412"/>
                        <a:pt x="2355" y="441"/>
                        <a:pt x="2386" y="457"/>
                      </a:cubicBezTo>
                      <a:cubicBezTo>
                        <a:pt x="2473" y="501"/>
                        <a:pt x="2347" y="424"/>
                        <a:pt x="2441" y="484"/>
                      </a:cubicBezTo>
                      <a:cubicBezTo>
                        <a:pt x="2481" y="481"/>
                        <a:pt x="2521" y="482"/>
                        <a:pt x="2560" y="475"/>
                      </a:cubicBezTo>
                      <a:cubicBezTo>
                        <a:pt x="2592" y="469"/>
                        <a:pt x="2597" y="450"/>
                        <a:pt x="2624" y="438"/>
                      </a:cubicBezTo>
                      <a:cubicBezTo>
                        <a:pt x="2644" y="429"/>
                        <a:pt x="2667" y="427"/>
                        <a:pt x="2688" y="420"/>
                      </a:cubicBezTo>
                      <a:cubicBezTo>
                        <a:pt x="2767" y="367"/>
                        <a:pt x="2839" y="347"/>
                        <a:pt x="2934" y="347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7834" name="AutoShape 10"/>
                <p:cNvSpPr>
                  <a:spLocks noChangeArrowheads="1"/>
                </p:cNvSpPr>
                <p:nvPr/>
              </p:nvSpPr>
              <p:spPr bwMode="auto">
                <a:xfrm>
                  <a:off x="4513" y="2886"/>
                  <a:ext cx="680" cy="453"/>
                </a:xfrm>
                <a:prstGeom prst="flowChartMerg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7835" name="Line 11"/>
                <p:cNvSpPr>
                  <a:spLocks noChangeShapeType="1"/>
                </p:cNvSpPr>
                <p:nvPr/>
              </p:nvSpPr>
              <p:spPr bwMode="auto">
                <a:xfrm>
                  <a:off x="2562" y="2115"/>
                  <a:ext cx="0" cy="149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7836" name="Line 12"/>
                <p:cNvSpPr>
                  <a:spLocks noChangeShapeType="1"/>
                </p:cNvSpPr>
                <p:nvPr/>
              </p:nvSpPr>
              <p:spPr bwMode="auto">
                <a:xfrm>
                  <a:off x="3016" y="2115"/>
                  <a:ext cx="0" cy="149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7837" name="Freeform 13"/>
                <p:cNvSpPr>
                  <a:spLocks/>
                </p:cNvSpPr>
                <p:nvPr/>
              </p:nvSpPr>
              <p:spPr bwMode="auto">
                <a:xfrm>
                  <a:off x="2569" y="2395"/>
                  <a:ext cx="430" cy="156"/>
                </a:xfrm>
                <a:custGeom>
                  <a:avLst/>
                  <a:gdLst/>
                  <a:ahLst/>
                  <a:cxnLst>
                    <a:cxn ang="0">
                      <a:pos x="0" y="101"/>
                    </a:cxn>
                    <a:cxn ang="0">
                      <a:pos x="82" y="28"/>
                    </a:cxn>
                    <a:cxn ang="0">
                      <a:pos x="174" y="0"/>
                    </a:cxn>
                    <a:cxn ang="0">
                      <a:pos x="284" y="10"/>
                    </a:cxn>
                    <a:cxn ang="0">
                      <a:pos x="338" y="46"/>
                    </a:cxn>
                    <a:cxn ang="0">
                      <a:pos x="430" y="156"/>
                    </a:cxn>
                  </a:cxnLst>
                  <a:rect l="0" t="0" r="r" b="b"/>
                  <a:pathLst>
                    <a:path w="430" h="156">
                      <a:moveTo>
                        <a:pt x="0" y="101"/>
                      </a:moveTo>
                      <a:cubicBezTo>
                        <a:pt x="54" y="61"/>
                        <a:pt x="26" y="85"/>
                        <a:pt x="82" y="28"/>
                      </a:cubicBezTo>
                      <a:cubicBezTo>
                        <a:pt x="87" y="23"/>
                        <a:pt x="159" y="4"/>
                        <a:pt x="174" y="0"/>
                      </a:cubicBezTo>
                      <a:cubicBezTo>
                        <a:pt x="211" y="3"/>
                        <a:pt x="249" y="0"/>
                        <a:pt x="284" y="10"/>
                      </a:cubicBezTo>
                      <a:cubicBezTo>
                        <a:pt x="305" y="16"/>
                        <a:pt x="338" y="46"/>
                        <a:pt x="338" y="46"/>
                      </a:cubicBezTo>
                      <a:cubicBezTo>
                        <a:pt x="357" y="100"/>
                        <a:pt x="392" y="118"/>
                        <a:pt x="430" y="156"/>
                      </a:cubicBezTo>
                    </a:path>
                  </a:pathLst>
                </a:cu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7838" name="AutoShape 14"/>
                <p:cNvSpPr>
                  <a:spLocks noChangeArrowheads="1"/>
                </p:cNvSpPr>
                <p:nvPr/>
              </p:nvSpPr>
              <p:spPr bwMode="auto">
                <a:xfrm>
                  <a:off x="2699" y="2115"/>
                  <a:ext cx="136" cy="363"/>
                </a:xfrm>
                <a:prstGeom prst="upArrow">
                  <a:avLst>
                    <a:gd name="adj1" fmla="val 50000"/>
                    <a:gd name="adj2" fmla="val 66728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717839" name="Freeform 15"/>
                <p:cNvSpPr>
                  <a:spLocks/>
                </p:cNvSpPr>
                <p:nvPr/>
              </p:nvSpPr>
              <p:spPr bwMode="auto">
                <a:xfrm>
                  <a:off x="3045" y="2742"/>
                  <a:ext cx="1389" cy="300"/>
                </a:xfrm>
                <a:custGeom>
                  <a:avLst/>
                  <a:gdLst/>
                  <a:ahLst/>
                  <a:cxnLst>
                    <a:cxn ang="0">
                      <a:pos x="0" y="47"/>
                    </a:cxn>
                    <a:cxn ang="0">
                      <a:pos x="164" y="10"/>
                    </a:cxn>
                    <a:cxn ang="0">
                      <a:pos x="192" y="1"/>
                    </a:cxn>
                    <a:cxn ang="0">
                      <a:pos x="246" y="19"/>
                    </a:cxn>
                    <a:cxn ang="0">
                      <a:pos x="393" y="202"/>
                    </a:cxn>
                    <a:cxn ang="0">
                      <a:pos x="466" y="293"/>
                    </a:cxn>
                    <a:cxn ang="0">
                      <a:pos x="576" y="257"/>
                    </a:cxn>
                    <a:cxn ang="0">
                      <a:pos x="621" y="211"/>
                    </a:cxn>
                    <a:cxn ang="0">
                      <a:pos x="676" y="193"/>
                    </a:cxn>
                    <a:cxn ang="0">
                      <a:pos x="850" y="202"/>
                    </a:cxn>
                    <a:cxn ang="0">
                      <a:pos x="941" y="284"/>
                    </a:cxn>
                    <a:cxn ang="0">
                      <a:pos x="1051" y="293"/>
                    </a:cxn>
                    <a:cxn ang="0">
                      <a:pos x="1197" y="275"/>
                    </a:cxn>
                    <a:cxn ang="0">
                      <a:pos x="1216" y="257"/>
                    </a:cxn>
                    <a:cxn ang="0">
                      <a:pos x="1389" y="202"/>
                    </a:cxn>
                  </a:cxnLst>
                  <a:rect l="0" t="0" r="r" b="b"/>
                  <a:pathLst>
                    <a:path w="1389" h="300">
                      <a:moveTo>
                        <a:pt x="0" y="47"/>
                      </a:moveTo>
                      <a:cubicBezTo>
                        <a:pt x="56" y="27"/>
                        <a:pt x="104" y="18"/>
                        <a:pt x="164" y="10"/>
                      </a:cubicBezTo>
                      <a:cubicBezTo>
                        <a:pt x="173" y="7"/>
                        <a:pt x="182" y="0"/>
                        <a:pt x="192" y="1"/>
                      </a:cubicBezTo>
                      <a:cubicBezTo>
                        <a:pt x="211" y="3"/>
                        <a:pt x="246" y="19"/>
                        <a:pt x="246" y="19"/>
                      </a:cubicBezTo>
                      <a:cubicBezTo>
                        <a:pt x="275" y="101"/>
                        <a:pt x="345" y="133"/>
                        <a:pt x="393" y="202"/>
                      </a:cubicBezTo>
                      <a:cubicBezTo>
                        <a:pt x="408" y="247"/>
                        <a:pt x="421" y="279"/>
                        <a:pt x="466" y="293"/>
                      </a:cubicBezTo>
                      <a:cubicBezTo>
                        <a:pt x="514" y="285"/>
                        <a:pt x="537" y="282"/>
                        <a:pt x="576" y="257"/>
                      </a:cubicBezTo>
                      <a:cubicBezTo>
                        <a:pt x="592" y="232"/>
                        <a:pt x="592" y="224"/>
                        <a:pt x="621" y="211"/>
                      </a:cubicBezTo>
                      <a:cubicBezTo>
                        <a:pt x="639" y="203"/>
                        <a:pt x="676" y="193"/>
                        <a:pt x="676" y="193"/>
                      </a:cubicBezTo>
                      <a:cubicBezTo>
                        <a:pt x="734" y="196"/>
                        <a:pt x="792" y="194"/>
                        <a:pt x="850" y="202"/>
                      </a:cubicBezTo>
                      <a:cubicBezTo>
                        <a:pt x="895" y="208"/>
                        <a:pt x="899" y="276"/>
                        <a:pt x="941" y="284"/>
                      </a:cubicBezTo>
                      <a:cubicBezTo>
                        <a:pt x="977" y="291"/>
                        <a:pt x="1014" y="290"/>
                        <a:pt x="1051" y="293"/>
                      </a:cubicBezTo>
                      <a:cubicBezTo>
                        <a:pt x="1100" y="289"/>
                        <a:pt x="1155" y="300"/>
                        <a:pt x="1197" y="275"/>
                      </a:cubicBezTo>
                      <a:cubicBezTo>
                        <a:pt x="1205" y="271"/>
                        <a:pt x="1208" y="261"/>
                        <a:pt x="1216" y="257"/>
                      </a:cubicBezTo>
                      <a:cubicBezTo>
                        <a:pt x="1250" y="240"/>
                        <a:pt x="1355" y="202"/>
                        <a:pt x="1389" y="202"/>
                      </a:cubicBezTo>
                    </a:path>
                  </a:pathLst>
                </a:custGeom>
                <a:noFill/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7840" name="Line 16"/>
                <p:cNvSpPr>
                  <a:spLocks noChangeShapeType="1"/>
                </p:cNvSpPr>
                <p:nvPr/>
              </p:nvSpPr>
              <p:spPr bwMode="auto">
                <a:xfrm>
                  <a:off x="5284" y="2886"/>
                  <a:ext cx="31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7841" name="Line 17"/>
                <p:cNvSpPr>
                  <a:spLocks noChangeShapeType="1"/>
                </p:cNvSpPr>
                <p:nvPr/>
              </p:nvSpPr>
              <p:spPr bwMode="auto">
                <a:xfrm>
                  <a:off x="5465" y="2931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accent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7842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4105" y="3793"/>
                  <a:ext cx="771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/>
                    <a:t>Time</a:t>
                  </a:r>
                </a:p>
              </p:txBody>
            </p:sp>
            <p:sp>
              <p:nvSpPr>
                <p:cNvPr id="717843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884" y="2205"/>
                  <a:ext cx="590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/>
                    <a:t>MW</a:t>
                  </a:r>
                </a:p>
              </p:txBody>
            </p:sp>
            <p:sp>
              <p:nvSpPr>
                <p:cNvPr id="717844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3243" y="2205"/>
                  <a:ext cx="5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/>
                    <a:t>Base</a:t>
                  </a:r>
                </a:p>
              </p:txBody>
            </p:sp>
            <p:sp>
              <p:nvSpPr>
                <p:cNvPr id="717845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3288" y="3158"/>
                  <a:ext cx="54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/>
                    <a:t>Dev</a:t>
                  </a:r>
                </a:p>
              </p:txBody>
            </p:sp>
            <p:sp>
              <p:nvSpPr>
                <p:cNvPr id="717846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4740" y="2523"/>
                  <a:ext cx="771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/>
                    <a:t>Storage</a:t>
                  </a:r>
                </a:p>
              </p:txBody>
            </p:sp>
          </p:grpSp>
        </p:grpSp>
        <p:sp>
          <p:nvSpPr>
            <p:cNvPr id="717847" name="Line 23"/>
            <p:cNvSpPr>
              <a:spLocks noChangeShapeType="1"/>
            </p:cNvSpPr>
            <p:nvPr/>
          </p:nvSpPr>
          <p:spPr bwMode="auto">
            <a:xfrm>
              <a:off x="3016" y="2205"/>
              <a:ext cx="12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7848" name="Text Box 24"/>
            <p:cNvSpPr txBox="1">
              <a:spLocks noChangeArrowheads="1"/>
            </p:cNvSpPr>
            <p:nvPr/>
          </p:nvSpPr>
          <p:spPr bwMode="auto">
            <a:xfrm>
              <a:off x="4332" y="2069"/>
              <a:ext cx="86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Future</a:t>
              </a:r>
            </a:p>
          </p:txBody>
        </p:sp>
      </p:grpSp>
      <p:sp>
        <p:nvSpPr>
          <p:cNvPr id="717849" name="Freeform 25"/>
          <p:cNvSpPr>
            <a:spLocks/>
          </p:cNvSpPr>
          <p:nvPr/>
        </p:nvSpPr>
        <p:spPr bwMode="auto">
          <a:xfrm>
            <a:off x="3817938" y="3090863"/>
            <a:ext cx="666750" cy="203200"/>
          </a:xfrm>
          <a:custGeom>
            <a:avLst/>
            <a:gdLst/>
            <a:ahLst/>
            <a:cxnLst>
              <a:cxn ang="0">
                <a:pos x="0" y="92"/>
              </a:cxn>
              <a:cxn ang="0">
                <a:pos x="155" y="0"/>
              </a:cxn>
              <a:cxn ang="0">
                <a:pos x="320" y="28"/>
              </a:cxn>
              <a:cxn ang="0">
                <a:pos x="374" y="92"/>
              </a:cxn>
              <a:cxn ang="0">
                <a:pos x="393" y="110"/>
              </a:cxn>
              <a:cxn ang="0">
                <a:pos x="420" y="128"/>
              </a:cxn>
            </a:cxnLst>
            <a:rect l="0" t="0" r="r" b="b"/>
            <a:pathLst>
              <a:path w="420" h="128">
                <a:moveTo>
                  <a:pt x="0" y="92"/>
                </a:moveTo>
                <a:cubicBezTo>
                  <a:pt x="45" y="22"/>
                  <a:pt x="85" y="26"/>
                  <a:pt x="155" y="0"/>
                </a:cubicBezTo>
                <a:cubicBezTo>
                  <a:pt x="212" y="7"/>
                  <a:pt x="265" y="15"/>
                  <a:pt x="320" y="28"/>
                </a:cubicBezTo>
                <a:cubicBezTo>
                  <a:pt x="332" y="64"/>
                  <a:pt x="337" y="80"/>
                  <a:pt x="374" y="92"/>
                </a:cubicBezTo>
                <a:cubicBezTo>
                  <a:pt x="380" y="98"/>
                  <a:pt x="386" y="105"/>
                  <a:pt x="393" y="110"/>
                </a:cubicBezTo>
                <a:cubicBezTo>
                  <a:pt x="402" y="117"/>
                  <a:pt x="420" y="128"/>
                  <a:pt x="420" y="12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850" name="Freeform 26"/>
          <p:cNvSpPr>
            <a:spLocks/>
          </p:cNvSpPr>
          <p:nvPr/>
        </p:nvSpPr>
        <p:spPr bwMode="auto">
          <a:xfrm>
            <a:off x="3779838" y="2781300"/>
            <a:ext cx="666750" cy="203200"/>
          </a:xfrm>
          <a:custGeom>
            <a:avLst/>
            <a:gdLst/>
            <a:ahLst/>
            <a:cxnLst>
              <a:cxn ang="0">
                <a:pos x="0" y="92"/>
              </a:cxn>
              <a:cxn ang="0">
                <a:pos x="155" y="0"/>
              </a:cxn>
              <a:cxn ang="0">
                <a:pos x="320" y="28"/>
              </a:cxn>
              <a:cxn ang="0">
                <a:pos x="374" y="92"/>
              </a:cxn>
              <a:cxn ang="0">
                <a:pos x="393" y="110"/>
              </a:cxn>
              <a:cxn ang="0">
                <a:pos x="420" y="128"/>
              </a:cxn>
            </a:cxnLst>
            <a:rect l="0" t="0" r="r" b="b"/>
            <a:pathLst>
              <a:path w="420" h="128">
                <a:moveTo>
                  <a:pt x="0" y="92"/>
                </a:moveTo>
                <a:cubicBezTo>
                  <a:pt x="45" y="22"/>
                  <a:pt x="85" y="26"/>
                  <a:pt x="155" y="0"/>
                </a:cubicBezTo>
                <a:cubicBezTo>
                  <a:pt x="212" y="7"/>
                  <a:pt x="265" y="15"/>
                  <a:pt x="320" y="28"/>
                </a:cubicBezTo>
                <a:cubicBezTo>
                  <a:pt x="332" y="64"/>
                  <a:pt x="337" y="80"/>
                  <a:pt x="374" y="92"/>
                </a:cubicBezTo>
                <a:cubicBezTo>
                  <a:pt x="380" y="98"/>
                  <a:pt x="386" y="105"/>
                  <a:pt x="393" y="110"/>
                </a:cubicBezTo>
                <a:cubicBezTo>
                  <a:pt x="402" y="117"/>
                  <a:pt x="420" y="128"/>
                  <a:pt x="420" y="12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851" name="Freeform 27"/>
          <p:cNvSpPr>
            <a:spLocks/>
          </p:cNvSpPr>
          <p:nvPr/>
        </p:nvSpPr>
        <p:spPr bwMode="auto">
          <a:xfrm>
            <a:off x="3851275" y="4076700"/>
            <a:ext cx="666750" cy="203200"/>
          </a:xfrm>
          <a:custGeom>
            <a:avLst/>
            <a:gdLst/>
            <a:ahLst/>
            <a:cxnLst>
              <a:cxn ang="0">
                <a:pos x="0" y="92"/>
              </a:cxn>
              <a:cxn ang="0">
                <a:pos x="155" y="0"/>
              </a:cxn>
              <a:cxn ang="0">
                <a:pos x="320" y="28"/>
              </a:cxn>
              <a:cxn ang="0">
                <a:pos x="374" y="92"/>
              </a:cxn>
              <a:cxn ang="0">
                <a:pos x="393" y="110"/>
              </a:cxn>
              <a:cxn ang="0">
                <a:pos x="420" y="128"/>
              </a:cxn>
            </a:cxnLst>
            <a:rect l="0" t="0" r="r" b="b"/>
            <a:pathLst>
              <a:path w="420" h="128">
                <a:moveTo>
                  <a:pt x="0" y="92"/>
                </a:moveTo>
                <a:cubicBezTo>
                  <a:pt x="45" y="22"/>
                  <a:pt x="85" y="26"/>
                  <a:pt x="155" y="0"/>
                </a:cubicBezTo>
                <a:cubicBezTo>
                  <a:pt x="212" y="7"/>
                  <a:pt x="265" y="15"/>
                  <a:pt x="320" y="28"/>
                </a:cubicBezTo>
                <a:cubicBezTo>
                  <a:pt x="332" y="64"/>
                  <a:pt x="337" y="80"/>
                  <a:pt x="374" y="92"/>
                </a:cubicBezTo>
                <a:cubicBezTo>
                  <a:pt x="380" y="98"/>
                  <a:pt x="386" y="105"/>
                  <a:pt x="393" y="110"/>
                </a:cubicBezTo>
                <a:cubicBezTo>
                  <a:pt x="402" y="117"/>
                  <a:pt x="420" y="128"/>
                  <a:pt x="420" y="12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852" name="Freeform 28"/>
          <p:cNvSpPr>
            <a:spLocks/>
          </p:cNvSpPr>
          <p:nvPr/>
        </p:nvSpPr>
        <p:spPr bwMode="auto">
          <a:xfrm>
            <a:off x="3851275" y="4437063"/>
            <a:ext cx="666750" cy="203200"/>
          </a:xfrm>
          <a:custGeom>
            <a:avLst/>
            <a:gdLst/>
            <a:ahLst/>
            <a:cxnLst>
              <a:cxn ang="0">
                <a:pos x="0" y="92"/>
              </a:cxn>
              <a:cxn ang="0">
                <a:pos x="155" y="0"/>
              </a:cxn>
              <a:cxn ang="0">
                <a:pos x="320" y="28"/>
              </a:cxn>
              <a:cxn ang="0">
                <a:pos x="374" y="92"/>
              </a:cxn>
              <a:cxn ang="0">
                <a:pos x="393" y="110"/>
              </a:cxn>
              <a:cxn ang="0">
                <a:pos x="420" y="128"/>
              </a:cxn>
            </a:cxnLst>
            <a:rect l="0" t="0" r="r" b="b"/>
            <a:pathLst>
              <a:path w="420" h="128">
                <a:moveTo>
                  <a:pt x="0" y="92"/>
                </a:moveTo>
                <a:cubicBezTo>
                  <a:pt x="45" y="22"/>
                  <a:pt x="85" y="26"/>
                  <a:pt x="155" y="0"/>
                </a:cubicBezTo>
                <a:cubicBezTo>
                  <a:pt x="212" y="7"/>
                  <a:pt x="265" y="15"/>
                  <a:pt x="320" y="28"/>
                </a:cubicBezTo>
                <a:cubicBezTo>
                  <a:pt x="332" y="64"/>
                  <a:pt x="337" y="80"/>
                  <a:pt x="374" y="92"/>
                </a:cubicBezTo>
                <a:cubicBezTo>
                  <a:pt x="380" y="98"/>
                  <a:pt x="386" y="105"/>
                  <a:pt x="393" y="110"/>
                </a:cubicBezTo>
                <a:cubicBezTo>
                  <a:pt x="402" y="117"/>
                  <a:pt x="420" y="128"/>
                  <a:pt x="420" y="12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853" name="Freeform 29"/>
          <p:cNvSpPr>
            <a:spLocks/>
          </p:cNvSpPr>
          <p:nvPr/>
        </p:nvSpPr>
        <p:spPr bwMode="auto">
          <a:xfrm>
            <a:off x="3851275" y="4724400"/>
            <a:ext cx="666750" cy="203200"/>
          </a:xfrm>
          <a:custGeom>
            <a:avLst/>
            <a:gdLst/>
            <a:ahLst/>
            <a:cxnLst>
              <a:cxn ang="0">
                <a:pos x="0" y="92"/>
              </a:cxn>
              <a:cxn ang="0">
                <a:pos x="155" y="0"/>
              </a:cxn>
              <a:cxn ang="0">
                <a:pos x="320" y="28"/>
              </a:cxn>
              <a:cxn ang="0">
                <a:pos x="374" y="92"/>
              </a:cxn>
              <a:cxn ang="0">
                <a:pos x="393" y="110"/>
              </a:cxn>
              <a:cxn ang="0">
                <a:pos x="420" y="128"/>
              </a:cxn>
            </a:cxnLst>
            <a:rect l="0" t="0" r="r" b="b"/>
            <a:pathLst>
              <a:path w="420" h="128">
                <a:moveTo>
                  <a:pt x="0" y="92"/>
                </a:moveTo>
                <a:cubicBezTo>
                  <a:pt x="45" y="22"/>
                  <a:pt x="85" y="26"/>
                  <a:pt x="155" y="0"/>
                </a:cubicBezTo>
                <a:cubicBezTo>
                  <a:pt x="212" y="7"/>
                  <a:pt x="265" y="15"/>
                  <a:pt x="320" y="28"/>
                </a:cubicBezTo>
                <a:cubicBezTo>
                  <a:pt x="332" y="64"/>
                  <a:pt x="337" y="80"/>
                  <a:pt x="374" y="92"/>
                </a:cubicBezTo>
                <a:cubicBezTo>
                  <a:pt x="380" y="98"/>
                  <a:pt x="386" y="105"/>
                  <a:pt x="393" y="110"/>
                </a:cubicBezTo>
                <a:cubicBezTo>
                  <a:pt x="402" y="117"/>
                  <a:pt x="420" y="128"/>
                  <a:pt x="420" y="12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854" name="AutoShape 30"/>
          <p:cNvSpPr>
            <a:spLocks noChangeArrowheads="1"/>
          </p:cNvSpPr>
          <p:nvPr/>
        </p:nvSpPr>
        <p:spPr bwMode="auto">
          <a:xfrm>
            <a:off x="3995738" y="3933825"/>
            <a:ext cx="217487" cy="647700"/>
          </a:xfrm>
          <a:prstGeom prst="downArrow">
            <a:avLst>
              <a:gd name="adj1" fmla="val 50000"/>
              <a:gd name="adj2" fmla="val 7445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717855" name="Line 31"/>
          <p:cNvSpPr>
            <a:spLocks noChangeShapeType="1"/>
          </p:cNvSpPr>
          <p:nvPr/>
        </p:nvSpPr>
        <p:spPr bwMode="auto">
          <a:xfrm flipV="1">
            <a:off x="8388350" y="3860800"/>
            <a:ext cx="0" cy="2159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856" name="Line 32"/>
          <p:cNvSpPr>
            <a:spLocks noChangeShapeType="1"/>
          </p:cNvSpPr>
          <p:nvPr/>
        </p:nvSpPr>
        <p:spPr bwMode="auto">
          <a:xfrm>
            <a:off x="3563938" y="5589588"/>
            <a:ext cx="0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857" name="Line 33"/>
          <p:cNvSpPr>
            <a:spLocks noChangeShapeType="1"/>
          </p:cNvSpPr>
          <p:nvPr/>
        </p:nvSpPr>
        <p:spPr bwMode="auto">
          <a:xfrm>
            <a:off x="3563938" y="6308725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858" name="Text Box 34"/>
          <p:cNvSpPr txBox="1">
            <a:spLocks noChangeArrowheads="1"/>
          </p:cNvSpPr>
          <p:nvPr/>
        </p:nvSpPr>
        <p:spPr bwMode="auto">
          <a:xfrm>
            <a:off x="2771775" y="5516563"/>
            <a:ext cx="504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$</a:t>
            </a:r>
          </a:p>
        </p:txBody>
      </p:sp>
      <p:sp>
        <p:nvSpPr>
          <p:cNvPr id="717859" name="Text Box 35"/>
          <p:cNvSpPr txBox="1">
            <a:spLocks noChangeArrowheads="1"/>
          </p:cNvSpPr>
          <p:nvPr/>
        </p:nvSpPr>
        <p:spPr bwMode="auto">
          <a:xfrm>
            <a:off x="4643438" y="6021388"/>
            <a:ext cx="1081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MWh</a:t>
            </a:r>
          </a:p>
        </p:txBody>
      </p:sp>
      <p:sp>
        <p:nvSpPr>
          <p:cNvPr id="717864" name="Freeform 40"/>
          <p:cNvSpPr>
            <a:spLocks/>
          </p:cNvSpPr>
          <p:nvPr/>
        </p:nvSpPr>
        <p:spPr bwMode="auto">
          <a:xfrm>
            <a:off x="4557713" y="4035425"/>
            <a:ext cx="2162175" cy="6238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4" y="18"/>
              </a:cxn>
              <a:cxn ang="0">
                <a:pos x="146" y="82"/>
              </a:cxn>
              <a:cxn ang="0">
                <a:pos x="183" y="146"/>
              </a:cxn>
              <a:cxn ang="0">
                <a:pos x="192" y="183"/>
              </a:cxn>
              <a:cxn ang="0">
                <a:pos x="356" y="219"/>
              </a:cxn>
              <a:cxn ang="0">
                <a:pos x="420" y="265"/>
              </a:cxn>
              <a:cxn ang="0">
                <a:pos x="530" y="329"/>
              </a:cxn>
              <a:cxn ang="0">
                <a:pos x="603" y="393"/>
              </a:cxn>
              <a:cxn ang="0">
                <a:pos x="667" y="384"/>
              </a:cxn>
              <a:cxn ang="0">
                <a:pos x="695" y="338"/>
              </a:cxn>
              <a:cxn ang="0">
                <a:pos x="731" y="320"/>
              </a:cxn>
              <a:cxn ang="0">
                <a:pos x="1051" y="365"/>
              </a:cxn>
              <a:cxn ang="0">
                <a:pos x="1152" y="356"/>
              </a:cxn>
              <a:cxn ang="0">
                <a:pos x="1161" y="320"/>
              </a:cxn>
              <a:cxn ang="0">
                <a:pos x="1271" y="228"/>
              </a:cxn>
              <a:cxn ang="0">
                <a:pos x="1316" y="192"/>
              </a:cxn>
              <a:cxn ang="0">
                <a:pos x="1335" y="173"/>
              </a:cxn>
              <a:cxn ang="0">
                <a:pos x="1362" y="164"/>
              </a:cxn>
            </a:cxnLst>
            <a:rect l="0" t="0" r="r" b="b"/>
            <a:pathLst>
              <a:path w="1362" h="393">
                <a:moveTo>
                  <a:pt x="0" y="0"/>
                </a:moveTo>
                <a:cubicBezTo>
                  <a:pt x="21" y="7"/>
                  <a:pt x="44" y="9"/>
                  <a:pt x="64" y="18"/>
                </a:cubicBezTo>
                <a:cubicBezTo>
                  <a:pt x="95" y="31"/>
                  <a:pt x="118" y="63"/>
                  <a:pt x="146" y="82"/>
                </a:cubicBezTo>
                <a:cubicBezTo>
                  <a:pt x="157" y="104"/>
                  <a:pt x="173" y="123"/>
                  <a:pt x="183" y="146"/>
                </a:cubicBezTo>
                <a:cubicBezTo>
                  <a:pt x="188" y="158"/>
                  <a:pt x="185" y="172"/>
                  <a:pt x="192" y="183"/>
                </a:cubicBezTo>
                <a:cubicBezTo>
                  <a:pt x="218" y="223"/>
                  <a:pt x="339" y="218"/>
                  <a:pt x="356" y="219"/>
                </a:cubicBezTo>
                <a:cubicBezTo>
                  <a:pt x="379" y="241"/>
                  <a:pt x="389" y="255"/>
                  <a:pt x="420" y="265"/>
                </a:cubicBezTo>
                <a:cubicBezTo>
                  <a:pt x="451" y="294"/>
                  <a:pt x="489" y="315"/>
                  <a:pt x="530" y="329"/>
                </a:cubicBezTo>
                <a:cubicBezTo>
                  <a:pt x="584" y="383"/>
                  <a:pt x="558" y="363"/>
                  <a:pt x="603" y="393"/>
                </a:cubicBezTo>
                <a:cubicBezTo>
                  <a:pt x="624" y="390"/>
                  <a:pt x="647" y="391"/>
                  <a:pt x="667" y="384"/>
                </a:cubicBezTo>
                <a:cubicBezTo>
                  <a:pt x="701" y="373"/>
                  <a:pt x="675" y="358"/>
                  <a:pt x="695" y="338"/>
                </a:cubicBezTo>
                <a:cubicBezTo>
                  <a:pt x="704" y="329"/>
                  <a:pt x="719" y="326"/>
                  <a:pt x="731" y="320"/>
                </a:cubicBezTo>
                <a:cubicBezTo>
                  <a:pt x="839" y="335"/>
                  <a:pt x="941" y="356"/>
                  <a:pt x="1051" y="365"/>
                </a:cubicBezTo>
                <a:cubicBezTo>
                  <a:pt x="1085" y="362"/>
                  <a:pt x="1121" y="369"/>
                  <a:pt x="1152" y="356"/>
                </a:cubicBezTo>
                <a:cubicBezTo>
                  <a:pt x="1163" y="351"/>
                  <a:pt x="1156" y="331"/>
                  <a:pt x="1161" y="320"/>
                </a:cubicBezTo>
                <a:cubicBezTo>
                  <a:pt x="1180" y="281"/>
                  <a:pt x="1229" y="241"/>
                  <a:pt x="1271" y="228"/>
                </a:cubicBezTo>
                <a:cubicBezTo>
                  <a:pt x="1307" y="173"/>
                  <a:pt x="1267" y="222"/>
                  <a:pt x="1316" y="192"/>
                </a:cubicBezTo>
                <a:cubicBezTo>
                  <a:pt x="1324" y="187"/>
                  <a:pt x="1327" y="178"/>
                  <a:pt x="1335" y="173"/>
                </a:cubicBezTo>
                <a:cubicBezTo>
                  <a:pt x="1343" y="168"/>
                  <a:pt x="1362" y="164"/>
                  <a:pt x="1362" y="16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865" name="Freeform 41"/>
          <p:cNvSpPr>
            <a:spLocks/>
          </p:cNvSpPr>
          <p:nvPr/>
        </p:nvSpPr>
        <p:spPr bwMode="auto">
          <a:xfrm>
            <a:off x="4630738" y="4151313"/>
            <a:ext cx="2019300" cy="739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4" y="73"/>
              </a:cxn>
              <a:cxn ang="0">
                <a:pos x="146" y="155"/>
              </a:cxn>
              <a:cxn ang="0">
                <a:pos x="164" y="210"/>
              </a:cxn>
              <a:cxn ang="0">
                <a:pos x="256" y="311"/>
              </a:cxn>
              <a:cxn ang="0">
                <a:pos x="310" y="393"/>
              </a:cxn>
              <a:cxn ang="0">
                <a:pos x="502" y="384"/>
              </a:cxn>
              <a:cxn ang="0">
                <a:pos x="713" y="466"/>
              </a:cxn>
              <a:cxn ang="0">
                <a:pos x="941" y="420"/>
              </a:cxn>
              <a:cxn ang="0">
                <a:pos x="987" y="393"/>
              </a:cxn>
              <a:cxn ang="0">
                <a:pos x="1042" y="356"/>
              </a:cxn>
              <a:cxn ang="0">
                <a:pos x="1115" y="302"/>
              </a:cxn>
              <a:cxn ang="0">
                <a:pos x="1197" y="256"/>
              </a:cxn>
              <a:cxn ang="0">
                <a:pos x="1243" y="219"/>
              </a:cxn>
              <a:cxn ang="0">
                <a:pos x="1270" y="183"/>
              </a:cxn>
            </a:cxnLst>
            <a:rect l="0" t="0" r="r" b="b"/>
            <a:pathLst>
              <a:path w="1272" h="466">
                <a:moveTo>
                  <a:pt x="0" y="0"/>
                </a:moveTo>
                <a:cubicBezTo>
                  <a:pt x="13" y="40"/>
                  <a:pt x="29" y="48"/>
                  <a:pt x="64" y="73"/>
                </a:cubicBezTo>
                <a:cubicBezTo>
                  <a:pt x="91" y="113"/>
                  <a:pt x="116" y="110"/>
                  <a:pt x="146" y="155"/>
                </a:cubicBezTo>
                <a:cubicBezTo>
                  <a:pt x="152" y="173"/>
                  <a:pt x="150" y="196"/>
                  <a:pt x="164" y="210"/>
                </a:cubicBezTo>
                <a:cubicBezTo>
                  <a:pt x="198" y="244"/>
                  <a:pt x="223" y="278"/>
                  <a:pt x="256" y="311"/>
                </a:cubicBezTo>
                <a:cubicBezTo>
                  <a:pt x="266" y="353"/>
                  <a:pt x="274" y="369"/>
                  <a:pt x="310" y="393"/>
                </a:cubicBezTo>
                <a:cubicBezTo>
                  <a:pt x="393" y="385"/>
                  <a:pt x="422" y="374"/>
                  <a:pt x="502" y="384"/>
                </a:cubicBezTo>
                <a:cubicBezTo>
                  <a:pt x="574" y="431"/>
                  <a:pt x="632" y="440"/>
                  <a:pt x="713" y="466"/>
                </a:cubicBezTo>
                <a:cubicBezTo>
                  <a:pt x="792" y="455"/>
                  <a:pt x="866" y="448"/>
                  <a:pt x="941" y="420"/>
                </a:cubicBezTo>
                <a:cubicBezTo>
                  <a:pt x="986" y="377"/>
                  <a:pt x="931" y="424"/>
                  <a:pt x="987" y="393"/>
                </a:cubicBezTo>
                <a:cubicBezTo>
                  <a:pt x="1006" y="382"/>
                  <a:pt x="1042" y="356"/>
                  <a:pt x="1042" y="356"/>
                </a:cubicBezTo>
                <a:cubicBezTo>
                  <a:pt x="1063" y="324"/>
                  <a:pt x="1079" y="314"/>
                  <a:pt x="1115" y="302"/>
                </a:cubicBezTo>
                <a:cubicBezTo>
                  <a:pt x="1140" y="276"/>
                  <a:pt x="1166" y="276"/>
                  <a:pt x="1197" y="256"/>
                </a:cubicBezTo>
                <a:cubicBezTo>
                  <a:pt x="1213" y="245"/>
                  <a:pt x="1228" y="232"/>
                  <a:pt x="1243" y="219"/>
                </a:cubicBezTo>
                <a:cubicBezTo>
                  <a:pt x="1272" y="194"/>
                  <a:pt x="1270" y="204"/>
                  <a:pt x="1270" y="18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866" name="Freeform 42"/>
          <p:cNvSpPr>
            <a:spLocks/>
          </p:cNvSpPr>
          <p:nvPr/>
        </p:nvSpPr>
        <p:spPr bwMode="auto">
          <a:xfrm>
            <a:off x="4513263" y="3716338"/>
            <a:ext cx="2076450" cy="500062"/>
          </a:xfrm>
          <a:custGeom>
            <a:avLst/>
            <a:gdLst/>
            <a:ahLst/>
            <a:cxnLst>
              <a:cxn ang="0">
                <a:pos x="0" y="137"/>
              </a:cxn>
              <a:cxn ang="0">
                <a:pos x="128" y="45"/>
              </a:cxn>
              <a:cxn ang="0">
                <a:pos x="202" y="9"/>
              </a:cxn>
              <a:cxn ang="0">
                <a:pos x="229" y="0"/>
              </a:cxn>
              <a:cxn ang="0">
                <a:pos x="320" y="9"/>
              </a:cxn>
              <a:cxn ang="0">
                <a:pos x="348" y="27"/>
              </a:cxn>
              <a:cxn ang="0">
                <a:pos x="403" y="45"/>
              </a:cxn>
              <a:cxn ang="0">
                <a:pos x="430" y="54"/>
              </a:cxn>
              <a:cxn ang="0">
                <a:pos x="586" y="18"/>
              </a:cxn>
              <a:cxn ang="0">
                <a:pos x="741" y="36"/>
              </a:cxn>
              <a:cxn ang="0">
                <a:pos x="851" y="155"/>
              </a:cxn>
              <a:cxn ang="0">
                <a:pos x="960" y="210"/>
              </a:cxn>
              <a:cxn ang="0">
                <a:pos x="1034" y="283"/>
              </a:cxn>
              <a:cxn ang="0">
                <a:pos x="1061" y="292"/>
              </a:cxn>
              <a:cxn ang="0">
                <a:pos x="1088" y="310"/>
              </a:cxn>
              <a:cxn ang="0">
                <a:pos x="1308" y="310"/>
              </a:cxn>
            </a:cxnLst>
            <a:rect l="0" t="0" r="r" b="b"/>
            <a:pathLst>
              <a:path w="1308" h="315">
                <a:moveTo>
                  <a:pt x="0" y="137"/>
                </a:moveTo>
                <a:cubicBezTo>
                  <a:pt x="30" y="93"/>
                  <a:pt x="78" y="62"/>
                  <a:pt x="128" y="45"/>
                </a:cubicBezTo>
                <a:cubicBezTo>
                  <a:pt x="161" y="14"/>
                  <a:pt x="139" y="30"/>
                  <a:pt x="202" y="9"/>
                </a:cubicBezTo>
                <a:cubicBezTo>
                  <a:pt x="211" y="6"/>
                  <a:pt x="229" y="0"/>
                  <a:pt x="229" y="0"/>
                </a:cubicBezTo>
                <a:cubicBezTo>
                  <a:pt x="259" y="3"/>
                  <a:pt x="290" y="2"/>
                  <a:pt x="320" y="9"/>
                </a:cubicBezTo>
                <a:cubicBezTo>
                  <a:pt x="331" y="11"/>
                  <a:pt x="338" y="23"/>
                  <a:pt x="348" y="27"/>
                </a:cubicBezTo>
                <a:cubicBezTo>
                  <a:pt x="366" y="35"/>
                  <a:pt x="385" y="39"/>
                  <a:pt x="403" y="45"/>
                </a:cubicBezTo>
                <a:cubicBezTo>
                  <a:pt x="412" y="48"/>
                  <a:pt x="430" y="54"/>
                  <a:pt x="430" y="54"/>
                </a:cubicBezTo>
                <a:cubicBezTo>
                  <a:pt x="551" y="43"/>
                  <a:pt x="505" y="44"/>
                  <a:pt x="586" y="18"/>
                </a:cubicBezTo>
                <a:cubicBezTo>
                  <a:pt x="638" y="22"/>
                  <a:pt x="699" y="5"/>
                  <a:pt x="741" y="36"/>
                </a:cubicBezTo>
                <a:cubicBezTo>
                  <a:pt x="785" y="69"/>
                  <a:pt x="807" y="122"/>
                  <a:pt x="851" y="155"/>
                </a:cubicBezTo>
                <a:cubicBezTo>
                  <a:pt x="910" y="199"/>
                  <a:pt x="895" y="188"/>
                  <a:pt x="960" y="210"/>
                </a:cubicBezTo>
                <a:cubicBezTo>
                  <a:pt x="998" y="223"/>
                  <a:pt x="1007" y="261"/>
                  <a:pt x="1034" y="283"/>
                </a:cubicBezTo>
                <a:cubicBezTo>
                  <a:pt x="1041" y="289"/>
                  <a:pt x="1053" y="288"/>
                  <a:pt x="1061" y="292"/>
                </a:cubicBezTo>
                <a:cubicBezTo>
                  <a:pt x="1071" y="297"/>
                  <a:pt x="1077" y="309"/>
                  <a:pt x="1088" y="310"/>
                </a:cubicBezTo>
                <a:cubicBezTo>
                  <a:pt x="1161" y="315"/>
                  <a:pt x="1235" y="310"/>
                  <a:pt x="1308" y="31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867" name="Freeform 43"/>
          <p:cNvSpPr>
            <a:spLocks/>
          </p:cNvSpPr>
          <p:nvPr/>
        </p:nvSpPr>
        <p:spPr bwMode="auto">
          <a:xfrm>
            <a:off x="4529138" y="3598863"/>
            <a:ext cx="2060575" cy="538162"/>
          </a:xfrm>
          <a:custGeom>
            <a:avLst/>
            <a:gdLst/>
            <a:ahLst/>
            <a:cxnLst>
              <a:cxn ang="0">
                <a:pos x="0" y="174"/>
              </a:cxn>
              <a:cxn ang="0">
                <a:pos x="100" y="101"/>
              </a:cxn>
              <a:cxn ang="0">
                <a:pos x="155" y="64"/>
              </a:cxn>
              <a:cxn ang="0">
                <a:pos x="210" y="19"/>
              </a:cxn>
              <a:cxn ang="0">
                <a:pos x="274" y="0"/>
              </a:cxn>
              <a:cxn ang="0">
                <a:pos x="429" y="28"/>
              </a:cxn>
              <a:cxn ang="0">
                <a:pos x="694" y="37"/>
              </a:cxn>
              <a:cxn ang="0">
                <a:pos x="813" y="55"/>
              </a:cxn>
              <a:cxn ang="0">
                <a:pos x="832" y="74"/>
              </a:cxn>
              <a:cxn ang="0">
                <a:pos x="886" y="92"/>
              </a:cxn>
              <a:cxn ang="0">
                <a:pos x="1042" y="211"/>
              </a:cxn>
              <a:cxn ang="0">
                <a:pos x="1115" y="266"/>
              </a:cxn>
              <a:cxn ang="0">
                <a:pos x="1142" y="293"/>
              </a:cxn>
              <a:cxn ang="0">
                <a:pos x="1197" y="311"/>
              </a:cxn>
              <a:cxn ang="0">
                <a:pos x="1298" y="339"/>
              </a:cxn>
            </a:cxnLst>
            <a:rect l="0" t="0" r="r" b="b"/>
            <a:pathLst>
              <a:path w="1298" h="339">
                <a:moveTo>
                  <a:pt x="0" y="174"/>
                </a:moveTo>
                <a:cubicBezTo>
                  <a:pt x="29" y="145"/>
                  <a:pt x="60" y="114"/>
                  <a:pt x="100" y="101"/>
                </a:cubicBezTo>
                <a:cubicBezTo>
                  <a:pt x="195" y="10"/>
                  <a:pt x="72" y="121"/>
                  <a:pt x="155" y="64"/>
                </a:cubicBezTo>
                <a:cubicBezTo>
                  <a:pt x="194" y="37"/>
                  <a:pt x="167" y="37"/>
                  <a:pt x="210" y="19"/>
                </a:cubicBezTo>
                <a:cubicBezTo>
                  <a:pt x="231" y="10"/>
                  <a:pt x="253" y="7"/>
                  <a:pt x="274" y="0"/>
                </a:cubicBezTo>
                <a:cubicBezTo>
                  <a:pt x="320" y="5"/>
                  <a:pt x="381" y="25"/>
                  <a:pt x="429" y="28"/>
                </a:cubicBezTo>
                <a:cubicBezTo>
                  <a:pt x="517" y="33"/>
                  <a:pt x="606" y="34"/>
                  <a:pt x="694" y="37"/>
                </a:cubicBezTo>
                <a:cubicBezTo>
                  <a:pt x="698" y="38"/>
                  <a:pt x="796" y="47"/>
                  <a:pt x="813" y="55"/>
                </a:cubicBezTo>
                <a:cubicBezTo>
                  <a:pt x="821" y="59"/>
                  <a:pt x="824" y="70"/>
                  <a:pt x="832" y="74"/>
                </a:cubicBezTo>
                <a:cubicBezTo>
                  <a:pt x="849" y="83"/>
                  <a:pt x="886" y="92"/>
                  <a:pt x="886" y="92"/>
                </a:cubicBezTo>
                <a:cubicBezTo>
                  <a:pt x="929" y="135"/>
                  <a:pt x="984" y="193"/>
                  <a:pt x="1042" y="211"/>
                </a:cubicBezTo>
                <a:cubicBezTo>
                  <a:pt x="1063" y="243"/>
                  <a:pt x="1080" y="253"/>
                  <a:pt x="1115" y="266"/>
                </a:cubicBezTo>
                <a:cubicBezTo>
                  <a:pt x="1124" y="275"/>
                  <a:pt x="1131" y="287"/>
                  <a:pt x="1142" y="293"/>
                </a:cubicBezTo>
                <a:cubicBezTo>
                  <a:pt x="1159" y="302"/>
                  <a:pt x="1197" y="311"/>
                  <a:pt x="1197" y="311"/>
                </a:cubicBezTo>
                <a:cubicBezTo>
                  <a:pt x="1236" y="337"/>
                  <a:pt x="1250" y="339"/>
                  <a:pt x="1298" y="33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3657600" y="5744584"/>
            <a:ext cx="613420" cy="548640"/>
          </a:xfrm>
          <a:custGeom>
            <a:avLst/>
            <a:gdLst>
              <a:gd name="connsiteX0" fmla="*/ 0 w 613420"/>
              <a:gd name="connsiteY0" fmla="*/ 548640 h 548640"/>
              <a:gd name="connsiteX1" fmla="*/ 75304 w 613420"/>
              <a:gd name="connsiteY1" fmla="*/ 473336 h 548640"/>
              <a:gd name="connsiteX2" fmla="*/ 107576 w 613420"/>
              <a:gd name="connsiteY2" fmla="*/ 441063 h 548640"/>
              <a:gd name="connsiteX3" fmla="*/ 129092 w 613420"/>
              <a:gd name="connsiteY3" fmla="*/ 408790 h 548640"/>
              <a:gd name="connsiteX4" fmla="*/ 161365 w 613420"/>
              <a:gd name="connsiteY4" fmla="*/ 398032 h 548640"/>
              <a:gd name="connsiteX5" fmla="*/ 193638 w 613420"/>
              <a:gd name="connsiteY5" fmla="*/ 333487 h 548640"/>
              <a:gd name="connsiteX6" fmla="*/ 247426 w 613420"/>
              <a:gd name="connsiteY6" fmla="*/ 258183 h 548640"/>
              <a:gd name="connsiteX7" fmla="*/ 258184 w 613420"/>
              <a:gd name="connsiteY7" fmla="*/ 225910 h 548640"/>
              <a:gd name="connsiteX8" fmla="*/ 311972 w 613420"/>
              <a:gd name="connsiteY8" fmla="*/ 161364 h 548640"/>
              <a:gd name="connsiteX9" fmla="*/ 344245 w 613420"/>
              <a:gd name="connsiteY9" fmla="*/ 139849 h 548640"/>
              <a:gd name="connsiteX10" fmla="*/ 430306 w 613420"/>
              <a:gd name="connsiteY10" fmla="*/ 118334 h 548640"/>
              <a:gd name="connsiteX11" fmla="*/ 494852 w 613420"/>
              <a:gd name="connsiteY11" fmla="*/ 96818 h 548640"/>
              <a:gd name="connsiteX12" fmla="*/ 527125 w 613420"/>
              <a:gd name="connsiteY12" fmla="*/ 43030 h 548640"/>
              <a:gd name="connsiteX13" fmla="*/ 570155 w 613420"/>
              <a:gd name="connsiteY13" fmla="*/ 21515 h 548640"/>
              <a:gd name="connsiteX14" fmla="*/ 613186 w 613420"/>
              <a:gd name="connsiteY14" fmla="*/ 0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13420" h="548640">
                <a:moveTo>
                  <a:pt x="0" y="548640"/>
                </a:moveTo>
                <a:lnTo>
                  <a:pt x="75304" y="473336"/>
                </a:lnTo>
                <a:cubicBezTo>
                  <a:pt x="86061" y="462578"/>
                  <a:pt x="99137" y="453721"/>
                  <a:pt x="107576" y="441063"/>
                </a:cubicBezTo>
                <a:cubicBezTo>
                  <a:pt x="114748" y="430305"/>
                  <a:pt x="118996" y="416867"/>
                  <a:pt x="129092" y="408790"/>
                </a:cubicBezTo>
                <a:cubicBezTo>
                  <a:pt x="137947" y="401706"/>
                  <a:pt x="150607" y="401618"/>
                  <a:pt x="161365" y="398032"/>
                </a:cubicBezTo>
                <a:cubicBezTo>
                  <a:pt x="223020" y="305551"/>
                  <a:pt x="149102" y="422558"/>
                  <a:pt x="193638" y="333487"/>
                </a:cubicBezTo>
                <a:cubicBezTo>
                  <a:pt x="201504" y="317755"/>
                  <a:pt x="240116" y="267930"/>
                  <a:pt x="247426" y="258183"/>
                </a:cubicBezTo>
                <a:cubicBezTo>
                  <a:pt x="251012" y="247425"/>
                  <a:pt x="253113" y="236052"/>
                  <a:pt x="258184" y="225910"/>
                </a:cubicBezTo>
                <a:cubicBezTo>
                  <a:pt x="270273" y="201732"/>
                  <a:pt x="291578" y="178359"/>
                  <a:pt x="311972" y="161364"/>
                </a:cubicBezTo>
                <a:cubicBezTo>
                  <a:pt x="321904" y="153087"/>
                  <a:pt x="332094" y="144267"/>
                  <a:pt x="344245" y="139849"/>
                </a:cubicBezTo>
                <a:cubicBezTo>
                  <a:pt x="372035" y="129744"/>
                  <a:pt x="402254" y="127685"/>
                  <a:pt x="430306" y="118334"/>
                </a:cubicBezTo>
                <a:lnTo>
                  <a:pt x="494852" y="96818"/>
                </a:lnTo>
                <a:cubicBezTo>
                  <a:pt x="504100" y="69073"/>
                  <a:pt x="501809" y="59907"/>
                  <a:pt x="527125" y="43030"/>
                </a:cubicBezTo>
                <a:cubicBezTo>
                  <a:pt x="540468" y="34135"/>
                  <a:pt x="555415" y="27832"/>
                  <a:pt x="570155" y="21515"/>
                </a:cubicBezTo>
                <a:cubicBezTo>
                  <a:pt x="613420" y="2973"/>
                  <a:pt x="591645" y="21539"/>
                  <a:pt x="613186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</a:rPr>
              <a:t>Hydro Optimization in Generation Planning</a:t>
            </a:r>
            <a:br>
              <a:rPr lang="en-US" dirty="0" smtClean="0">
                <a:latin typeface="Helvetica" charset="0"/>
              </a:rPr>
            </a:br>
            <a:r>
              <a:rPr lang="en-US" sz="1800" dirty="0" smtClean="0">
                <a:latin typeface="Helvetica" charset="0"/>
              </a:rPr>
              <a:t>Concepts</a:t>
            </a:r>
            <a:endParaRPr lang="en-CA" sz="1800" i="1" dirty="0">
              <a:latin typeface="Helvetica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6800" y="6477000"/>
            <a:ext cx="381000" cy="228600"/>
          </a:xfrm>
          <a:prstGeom prst="rect">
            <a:avLst/>
          </a:prstGeom>
        </p:spPr>
        <p:txBody>
          <a:bodyPr/>
          <a:lstStyle/>
          <a:p>
            <a:fld id="{EC93F470-0FCF-4C01-9890-93ACB559D41D}" type="slidenum">
              <a:rPr lang="en-CA" smtClean="0"/>
              <a:pPr/>
              <a:t>5</a:t>
            </a:fld>
            <a:endParaRPr lang="en-CA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187624" y="1340768"/>
            <a:ext cx="3816424" cy="3168352"/>
          </a:xfrm>
        </p:spPr>
        <p:txBody>
          <a:bodyPr/>
          <a:lstStyle/>
          <a:p>
            <a:r>
              <a:rPr lang="en-AU" dirty="0" smtClean="0"/>
              <a:t>Make best use of limited hydro resources</a:t>
            </a:r>
          </a:p>
          <a:p>
            <a:r>
              <a:rPr lang="en-AU" dirty="0" smtClean="0"/>
              <a:t>Meet operational constraints</a:t>
            </a:r>
          </a:p>
          <a:p>
            <a:r>
              <a:rPr lang="en-AU" dirty="0" smtClean="0"/>
              <a:t>Maximize Profits</a:t>
            </a:r>
          </a:p>
          <a:p>
            <a:pPr lvl="1"/>
            <a:r>
              <a:rPr lang="en-AU" dirty="0" smtClean="0"/>
              <a:t>Maximize sales/ Minimize </a:t>
            </a:r>
            <a:r>
              <a:rPr lang="en-AU" dirty="0" smtClean="0"/>
              <a:t>costs</a:t>
            </a:r>
          </a:p>
          <a:p>
            <a:pPr lvl="1"/>
            <a:r>
              <a:rPr lang="en-AU" dirty="0" smtClean="0"/>
              <a:t>Calculate optimal plant/unit MW</a:t>
            </a:r>
          </a:p>
          <a:p>
            <a:pPr lvl="1"/>
            <a:r>
              <a:rPr lang="en-AU" dirty="0" smtClean="0"/>
              <a:t>Calculate optimal WL trajectory/ spill releases</a:t>
            </a:r>
          </a:p>
          <a:p>
            <a:pPr lvl="1"/>
            <a:r>
              <a:rPr lang="en-AU" dirty="0" smtClean="0"/>
              <a:t>Calculate bid curve</a:t>
            </a:r>
          </a:p>
          <a:p>
            <a:pPr lvl="1">
              <a:buNone/>
            </a:pPr>
            <a:endParaRPr lang="en-AU" dirty="0" smtClean="0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700808"/>
            <a:ext cx="3495675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051720" y="4797152"/>
            <a:ext cx="64817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/>
              <a:t>Optimization technologies becoming increasingly attractive with improvements in computing speeds/ capabilities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762" name="AutoShape 2"/>
          <p:cNvSpPr>
            <a:spLocks noGrp="1" noChangeArrowheads="1"/>
          </p:cNvSpPr>
          <p:nvPr>
            <p:ph type="ctrTitle"/>
          </p:nvPr>
        </p:nvSpPr>
        <p:spPr>
          <a:xfrm>
            <a:off x="2514600" y="2057400"/>
            <a:ext cx="5715000" cy="1470025"/>
          </a:xfrm>
        </p:spPr>
        <p:txBody>
          <a:bodyPr/>
          <a:lstStyle/>
          <a:p>
            <a:r>
              <a:rPr lang="en-US" sz="4400"/>
              <a:t>Real Time Dispatch</a:t>
            </a:r>
          </a:p>
        </p:txBody>
      </p:sp>
    </p:spTree>
  </p:cSld>
  <p:clrMapOvr>
    <a:masterClrMapping/>
  </p:clrMapOvr>
  <p:transition advTm="4000">
    <p:wipe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9" name="AutoShape 3"/>
          <p:cNvSpPr>
            <a:spLocks noGrp="1" noChangeArrowheads="1"/>
          </p:cNvSpPr>
          <p:nvPr>
            <p:ph type="body" idx="1"/>
          </p:nvPr>
        </p:nvSpPr>
        <p:spPr>
          <a:xfrm>
            <a:off x="1547664" y="1484784"/>
            <a:ext cx="6048672" cy="2376264"/>
          </a:xfrm>
          <a:noFill/>
          <a:ln>
            <a:solidFill>
              <a:srgbClr val="002060"/>
            </a:solidFill>
          </a:ln>
        </p:spPr>
        <p:txBody>
          <a:bodyPr lIns="90488" tIns="44450" rIns="90488" bIns="44450"/>
          <a:lstStyle/>
          <a:p>
            <a:r>
              <a:rPr lang="en-AU" dirty="0" smtClean="0"/>
              <a:t>Deterministic Model</a:t>
            </a:r>
            <a:endParaRPr lang="en-US" dirty="0"/>
          </a:p>
          <a:p>
            <a:r>
              <a:rPr lang="en-US" dirty="0" smtClean="0"/>
              <a:t>Detailed Physical Representation</a:t>
            </a:r>
            <a:endParaRPr lang="en-US" dirty="0"/>
          </a:p>
          <a:p>
            <a:r>
              <a:rPr lang="en-US" dirty="0" smtClean="0"/>
              <a:t>Detailed sub hourly Time Definition</a:t>
            </a:r>
          </a:p>
          <a:p>
            <a:r>
              <a:rPr lang="en-AU" dirty="0" smtClean="0"/>
              <a:t>Detailed Unit Dispatch/Unit Commitment </a:t>
            </a:r>
            <a:r>
              <a:rPr lang="en-AU" dirty="0" smtClean="0"/>
              <a:t>Sub-problem</a:t>
            </a:r>
            <a:endParaRPr lang="en-AU" dirty="0" smtClean="0"/>
          </a:p>
          <a:p>
            <a:r>
              <a:rPr lang="en-AU" dirty="0" smtClean="0"/>
              <a:t>Integrated handshake with Short Term Model</a:t>
            </a:r>
            <a:endParaRPr lang="en-US" dirty="0"/>
          </a:p>
        </p:txBody>
      </p:sp>
      <p:sp>
        <p:nvSpPr>
          <p:cNvPr id="638981" name="AutoShape 5"/>
          <p:cNvSpPr>
            <a:spLocks noGrp="1" noChangeArrowheads="1"/>
          </p:cNvSpPr>
          <p:nvPr>
            <p:ph type="title"/>
          </p:nvPr>
        </p:nvSpPr>
        <p:spPr>
          <a:xfrm>
            <a:off x="1828800" y="0"/>
            <a:ext cx="7315200" cy="731838"/>
          </a:xfrm>
          <a:noFill/>
        </p:spPr>
        <p:txBody>
          <a:bodyPr/>
          <a:lstStyle/>
          <a:p>
            <a:r>
              <a:rPr lang="en-US" dirty="0" smtClean="0"/>
              <a:t>Real Time Model </a:t>
            </a:r>
            <a:r>
              <a:rPr lang="en-US" dirty="0"/>
              <a:t>Principles</a:t>
            </a:r>
          </a:p>
        </p:txBody>
      </p:sp>
    </p:spTree>
  </p:cSld>
  <p:clrMapOvr>
    <a:masterClrMapping/>
  </p:clrMapOvr>
  <p:transition advTm="4000">
    <p:wipe dir="r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Unit Commitment – Dispatch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28799"/>
            <a:ext cx="7553325" cy="3857601"/>
          </a:xfrm>
        </p:spPr>
        <p:txBody>
          <a:bodyPr/>
          <a:lstStyle/>
          <a:p>
            <a:r>
              <a:rPr lang="en-AU" dirty="0" smtClean="0"/>
              <a:t>Minimum unit run time</a:t>
            </a:r>
          </a:p>
          <a:p>
            <a:r>
              <a:rPr lang="en-AU" dirty="0" smtClean="0"/>
              <a:t>Minimum unit down time</a:t>
            </a:r>
          </a:p>
          <a:p>
            <a:r>
              <a:rPr lang="en-AU" dirty="0" smtClean="0"/>
              <a:t>Maximum number of unit state changes in one time step</a:t>
            </a:r>
          </a:p>
          <a:p>
            <a:r>
              <a:rPr lang="en-AU" dirty="0" smtClean="0"/>
              <a:t>Unit start / stop costs</a:t>
            </a:r>
          </a:p>
          <a:p>
            <a:r>
              <a:rPr lang="en-AU" dirty="0" smtClean="0"/>
              <a:t>Dynamic unit status eligibility</a:t>
            </a:r>
          </a:p>
          <a:p>
            <a:pPr lvl="2"/>
            <a:r>
              <a:rPr lang="en-AU" dirty="0" smtClean="0"/>
              <a:t>Unit availability</a:t>
            </a:r>
          </a:p>
          <a:p>
            <a:pPr lvl="2"/>
            <a:r>
              <a:rPr lang="en-AU" dirty="0" smtClean="0"/>
              <a:t>Unit available for start</a:t>
            </a:r>
          </a:p>
          <a:p>
            <a:pPr lvl="2"/>
            <a:r>
              <a:rPr lang="en-AU" dirty="0" smtClean="0"/>
              <a:t>Unit available for shutdown</a:t>
            </a:r>
          </a:p>
          <a:p>
            <a:pPr lvl="2"/>
            <a:r>
              <a:rPr lang="en-AU" dirty="0" smtClean="0"/>
              <a:t>Unit fixed operations</a:t>
            </a:r>
          </a:p>
          <a:p>
            <a:endParaRPr lang="en-AU" dirty="0" smtClean="0"/>
          </a:p>
          <a:p>
            <a:r>
              <a:rPr lang="en-AU" dirty="0" smtClean="0"/>
              <a:t>Chosen algorithm – Dynamic Programming optimization</a:t>
            </a:r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Unit Commitment – DP Formulation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12776"/>
            <a:ext cx="7848871" cy="441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Unit Commitment – DP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3375"/>
            <a:ext cx="7762056" cy="3883025"/>
          </a:xfrm>
        </p:spPr>
        <p:txBody>
          <a:bodyPr/>
          <a:lstStyle/>
          <a:p>
            <a:r>
              <a:rPr lang="en-AU" dirty="0" smtClean="0"/>
              <a:t>Only states derived from every time step, snap-shot, unit dispatch results are considered</a:t>
            </a:r>
          </a:p>
          <a:p>
            <a:pPr>
              <a:buNone/>
            </a:pPr>
            <a:endParaRPr lang="en-AU" dirty="0" smtClean="0"/>
          </a:p>
          <a:p>
            <a:r>
              <a:rPr lang="en-AU" dirty="0" smtClean="0"/>
              <a:t>Only eligible state paths are considered</a:t>
            </a:r>
          </a:p>
          <a:p>
            <a:endParaRPr lang="en-AU" dirty="0" smtClean="0"/>
          </a:p>
          <a:p>
            <a:r>
              <a:rPr lang="en-AU" dirty="0" smtClean="0"/>
              <a:t>Two cost components are evaluated</a:t>
            </a:r>
          </a:p>
          <a:p>
            <a:pPr lvl="2"/>
            <a:r>
              <a:rPr lang="en-AU" dirty="0" smtClean="0"/>
              <a:t>State transition costs ( unit start / stop costs )</a:t>
            </a:r>
          </a:p>
          <a:p>
            <a:pPr lvl="2"/>
            <a:r>
              <a:rPr lang="en-AU" dirty="0" smtClean="0"/>
              <a:t>State operation costs ( cost of water to meet generation requirements )</a:t>
            </a:r>
          </a:p>
          <a:p>
            <a:pPr lvl="2"/>
            <a:endParaRPr lang="en-AU" dirty="0" smtClean="0"/>
          </a:p>
          <a:p>
            <a:r>
              <a:rPr lang="en-AU" dirty="0" smtClean="0"/>
              <a:t>Objective function – minimize total dispatch cost</a:t>
            </a:r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752600" y="914400"/>
            <a:ext cx="6781800" cy="5181600"/>
            <a:chOff x="528" y="720"/>
            <a:chExt cx="4608" cy="3357"/>
          </a:xfrm>
        </p:grpSpPr>
        <p:pic>
          <p:nvPicPr>
            <p:cNvPr id="877571" name="Picture 3" descr="Figure 3 Dispatch Comparison"/>
            <p:cNvPicPr>
              <a:picLocks noChangeAspect="1" noChangeArrowheads="1"/>
            </p:cNvPicPr>
            <p:nvPr/>
          </p:nvPicPr>
          <p:blipFill>
            <a:blip r:embed="rId2" cstate="print"/>
            <a:srcRect l="6381" t="8257" r="7468" b="10550"/>
            <a:stretch>
              <a:fillRect/>
            </a:stretch>
          </p:blipFill>
          <p:spPr bwMode="auto">
            <a:xfrm>
              <a:off x="528" y="720"/>
              <a:ext cx="4608" cy="3357"/>
            </a:xfrm>
            <a:prstGeom prst="rect">
              <a:avLst/>
            </a:prstGeom>
            <a:noFill/>
          </p:spPr>
        </p:pic>
        <p:sp>
          <p:nvSpPr>
            <p:cNvPr id="877573" name="AutoShape 5"/>
            <p:cNvSpPr>
              <a:spLocks noChangeArrowheads="1"/>
            </p:cNvSpPr>
            <p:nvPr/>
          </p:nvSpPr>
          <p:spPr bwMode="auto">
            <a:xfrm>
              <a:off x="1200" y="1152"/>
              <a:ext cx="720" cy="192"/>
            </a:xfrm>
            <a:prstGeom prst="rightArrow">
              <a:avLst>
                <a:gd name="adj1" fmla="val 50000"/>
                <a:gd name="adj2" fmla="val 9375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7574" name="AutoShape 6"/>
            <p:cNvSpPr>
              <a:spLocks noChangeArrowheads="1"/>
            </p:cNvSpPr>
            <p:nvPr/>
          </p:nvSpPr>
          <p:spPr bwMode="auto">
            <a:xfrm rot="-7357893">
              <a:off x="3288" y="1944"/>
              <a:ext cx="720" cy="192"/>
            </a:xfrm>
            <a:prstGeom prst="rightArrow">
              <a:avLst>
                <a:gd name="adj1" fmla="val 50000"/>
                <a:gd name="adj2" fmla="val 9375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7575" name="Text Box 7"/>
            <p:cNvSpPr txBox="1">
              <a:spLocks noChangeArrowheads="1"/>
            </p:cNvSpPr>
            <p:nvPr/>
          </p:nvSpPr>
          <p:spPr bwMode="auto">
            <a:xfrm>
              <a:off x="3768" y="2352"/>
              <a:ext cx="633" cy="25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2"/>
                  </a:solidFill>
                </a:rPr>
                <a:t>Before</a:t>
              </a:r>
            </a:p>
          </p:txBody>
        </p:sp>
        <p:sp>
          <p:nvSpPr>
            <p:cNvPr id="877576" name="Text Box 8"/>
            <p:cNvSpPr txBox="1">
              <a:spLocks noChangeArrowheads="1"/>
            </p:cNvSpPr>
            <p:nvPr/>
          </p:nvSpPr>
          <p:spPr bwMode="auto">
            <a:xfrm>
              <a:off x="1210" y="1286"/>
              <a:ext cx="488" cy="25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2"/>
                  </a:solidFill>
                </a:rPr>
                <a:t>After</a:t>
              </a:r>
            </a:p>
          </p:txBody>
        </p:sp>
      </p:grpSp>
      <p:sp>
        <p:nvSpPr>
          <p:cNvPr id="877578" name="AutoShape 10"/>
          <p:cNvSpPr>
            <a:spLocks noChangeArrowheads="1"/>
          </p:cNvSpPr>
          <p:nvPr/>
        </p:nvSpPr>
        <p:spPr bwMode="auto">
          <a:xfrm>
            <a:off x="1828800" y="0"/>
            <a:ext cx="7315200" cy="9144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l" eaLnBrk="1" hangingPunct="1"/>
            <a:r>
              <a:rPr lang="en-US" sz="3600">
                <a:solidFill>
                  <a:srgbClr val="005293"/>
                </a:solidFill>
                <a:latin typeface="CG Omega" pitchFamily="34" charset="0"/>
              </a:rPr>
              <a:t>Efficiency Gains</a:t>
            </a:r>
          </a:p>
        </p:txBody>
      </p:sp>
    </p:spTree>
  </p:cSld>
  <p:clrMapOvr>
    <a:masterClrMapping/>
  </p:clrMapOvr>
  <p:transition advTm="4000">
    <p:wipe dir="r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9" name="AutoShape 3"/>
          <p:cNvSpPr>
            <a:spLocks noGrp="1" noChangeArrowheads="1"/>
          </p:cNvSpPr>
          <p:nvPr>
            <p:ph type="body" idx="1"/>
          </p:nvPr>
        </p:nvSpPr>
        <p:spPr>
          <a:xfrm>
            <a:off x="1763688" y="1340768"/>
            <a:ext cx="5832648" cy="2160240"/>
          </a:xfrm>
          <a:noFill/>
          <a:ln>
            <a:solidFill>
              <a:srgbClr val="002060"/>
            </a:solidFill>
          </a:ln>
        </p:spPr>
        <p:txBody>
          <a:bodyPr lIns="90488" tIns="44450" rIns="90488" bIns="44450"/>
          <a:lstStyle/>
          <a:p>
            <a:r>
              <a:rPr lang="en-AU" dirty="0" smtClean="0"/>
              <a:t>Future Trends and Developments</a:t>
            </a:r>
          </a:p>
          <a:p>
            <a:pPr lvl="1"/>
            <a:r>
              <a:rPr lang="en-AU" dirty="0" smtClean="0"/>
              <a:t>Quality of Short Term Schedule</a:t>
            </a:r>
          </a:p>
          <a:p>
            <a:pPr lvl="2"/>
            <a:r>
              <a:rPr lang="en-AU" dirty="0" smtClean="0"/>
              <a:t>Robustness/stability</a:t>
            </a:r>
          </a:p>
          <a:p>
            <a:pPr lvl="1"/>
            <a:r>
              <a:rPr lang="en-AU" dirty="0" smtClean="0"/>
              <a:t>Expansion of market analysis</a:t>
            </a:r>
            <a:endParaRPr lang="en-AU" dirty="0" smtClean="0"/>
          </a:p>
          <a:p>
            <a:pPr lvl="1"/>
            <a:r>
              <a:rPr lang="en-AU" dirty="0" smtClean="0"/>
              <a:t>Handling </a:t>
            </a:r>
            <a:r>
              <a:rPr lang="en-AU" dirty="0" smtClean="0"/>
              <a:t>of uncertainty in </a:t>
            </a:r>
            <a:r>
              <a:rPr lang="en-AU" dirty="0" smtClean="0"/>
              <a:t>S</a:t>
            </a:r>
            <a:r>
              <a:rPr lang="en-AU" dirty="0" smtClean="0"/>
              <a:t>hort </a:t>
            </a:r>
            <a:r>
              <a:rPr lang="en-AU" dirty="0" smtClean="0"/>
              <a:t>T</a:t>
            </a:r>
            <a:r>
              <a:rPr lang="en-AU" dirty="0" smtClean="0"/>
              <a:t>erm scheduling</a:t>
            </a:r>
            <a:endParaRPr lang="en-AU" dirty="0" smtClean="0"/>
          </a:p>
          <a:p>
            <a:pPr lvl="1"/>
            <a:r>
              <a:rPr lang="en-AU" dirty="0" smtClean="0"/>
              <a:t>Higher flexibility/performance in LT stochastic analysis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638981" name="AutoShape 5"/>
          <p:cNvSpPr>
            <a:spLocks noGrp="1" noChangeArrowheads="1"/>
          </p:cNvSpPr>
          <p:nvPr>
            <p:ph type="title"/>
          </p:nvPr>
        </p:nvSpPr>
        <p:spPr>
          <a:xfrm>
            <a:off x="1828800" y="0"/>
            <a:ext cx="7315200" cy="731838"/>
          </a:xfrm>
          <a:noFill/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</p:spTree>
  </p:cSld>
  <p:clrMapOvr>
    <a:masterClrMapping/>
  </p:clrMapOvr>
  <p:transition advTm="4000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83DAC-25F1-44C4-A3E4-68472DCF4BF9}" type="slidenum">
              <a:rPr lang="en-US"/>
              <a:pPr/>
              <a:t>6</a:t>
            </a:fld>
            <a:endParaRPr lang="en-US"/>
          </a:p>
        </p:txBody>
      </p:sp>
      <p:sp>
        <p:nvSpPr>
          <p:cNvPr id="642050" name="Rectangle 2"/>
          <p:cNvSpPr>
            <a:spLocks noChangeArrowheads="1"/>
          </p:cNvSpPr>
          <p:nvPr/>
        </p:nvSpPr>
        <p:spPr bwMode="auto">
          <a:xfrm>
            <a:off x="2124075" y="236538"/>
            <a:ext cx="6754813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kumimoji="1" lang="en-US" sz="3200" i="1">
                <a:solidFill>
                  <a:srgbClr val="005293"/>
                </a:solidFill>
                <a:latin typeface="CG Omega" pitchFamily="34" charset="0"/>
              </a:rPr>
              <a:t>Optimization Statistics</a:t>
            </a:r>
          </a:p>
        </p:txBody>
      </p:sp>
      <p:pic>
        <p:nvPicPr>
          <p:cNvPr id="64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913" y="1773238"/>
            <a:ext cx="6553200" cy="211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42052" name="Rectangle 4"/>
          <p:cNvSpPr>
            <a:spLocks noChangeArrowheads="1"/>
          </p:cNvSpPr>
          <p:nvPr/>
        </p:nvSpPr>
        <p:spPr bwMode="auto">
          <a:xfrm>
            <a:off x="0" y="2205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42053" name="Text Box 5"/>
          <p:cNvSpPr txBox="1">
            <a:spLocks noChangeArrowheads="1"/>
          </p:cNvSpPr>
          <p:nvPr/>
        </p:nvSpPr>
        <p:spPr bwMode="auto">
          <a:xfrm>
            <a:off x="1547813" y="1052513"/>
            <a:ext cx="48958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Examples of potential economic benefits from optimization - Short term operation</a:t>
            </a:r>
          </a:p>
        </p:txBody>
      </p:sp>
      <p:graphicFrame>
        <p:nvGraphicFramePr>
          <p:cNvPr id="642054" name="Object 6"/>
          <p:cNvGraphicFramePr>
            <a:graphicFrameLocks noChangeAspect="1"/>
          </p:cNvGraphicFramePr>
          <p:nvPr>
            <p:ph/>
          </p:nvPr>
        </p:nvGraphicFramePr>
        <p:xfrm>
          <a:off x="5387975" y="3768725"/>
          <a:ext cx="3243263" cy="2190750"/>
        </p:xfrm>
        <a:graphic>
          <a:graphicData uri="http://schemas.openxmlformats.org/presentationml/2006/ole">
            <p:oleObj spid="_x0000_s86018" name="Chart" r:id="rId5" imgW="4572000" imgH="2886166" progId="Excel.Sheet.8">
              <p:embed/>
            </p:oleObj>
          </a:graphicData>
        </a:graphic>
      </p:graphicFrame>
      <p:sp>
        <p:nvSpPr>
          <p:cNvPr id="642055" name="Text Box 7"/>
          <p:cNvSpPr txBox="1">
            <a:spLocks noChangeArrowheads="1"/>
          </p:cNvSpPr>
          <p:nvPr/>
        </p:nvSpPr>
        <p:spPr bwMode="auto">
          <a:xfrm>
            <a:off x="1403350" y="4005263"/>
            <a:ext cx="38893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i="1"/>
              <a:t>Ref: “Assessing the Economic Benefits of Implementing Hydro Optimization”,</a:t>
            </a:r>
          </a:p>
          <a:p>
            <a:r>
              <a:rPr lang="en-US" sz="1400" i="1"/>
              <a:t>Hydro Review magazine, 1998</a:t>
            </a:r>
          </a:p>
        </p:txBody>
      </p:sp>
      <p:sp>
        <p:nvSpPr>
          <p:cNvPr id="642056" name="Text Box 8"/>
          <p:cNvSpPr txBox="1">
            <a:spLocks noChangeArrowheads="1"/>
          </p:cNvSpPr>
          <p:nvPr/>
        </p:nvSpPr>
        <p:spPr bwMode="auto">
          <a:xfrm>
            <a:off x="1619250" y="5013325"/>
            <a:ext cx="31670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Typically, potential improvements between 1 – 5%</a:t>
            </a:r>
          </a:p>
        </p:txBody>
      </p:sp>
    </p:spTree>
  </p:cSld>
  <p:clrMapOvr>
    <a:masterClrMapping/>
  </p:clrMapOvr>
  <p:transition advTm="48416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Rectangle 2"/>
          <p:cNvSpPr>
            <a:spLocks noChangeArrowheads="1"/>
          </p:cNvSpPr>
          <p:nvPr/>
        </p:nvSpPr>
        <p:spPr bwMode="auto">
          <a:xfrm>
            <a:off x="1619250" y="144463"/>
            <a:ext cx="6911975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3600" b="1" dirty="0">
                <a:latin typeface="Helvetica" charset="0"/>
              </a:rPr>
              <a:t>Hydro </a:t>
            </a:r>
            <a:r>
              <a:rPr lang="en-US" sz="3600" b="1" dirty="0" smtClean="0">
                <a:latin typeface="Helvetica" charset="0"/>
              </a:rPr>
              <a:t>Optimization</a:t>
            </a:r>
            <a:r>
              <a:rPr lang="en-US" sz="3600" b="1" dirty="0">
                <a:latin typeface="Helvetica" charset="0"/>
              </a:rPr>
              <a:t/>
            </a:r>
            <a:br>
              <a:rPr lang="en-US" sz="3600" b="1" dirty="0">
                <a:latin typeface="Helvetica" charset="0"/>
              </a:rPr>
            </a:br>
            <a:r>
              <a:rPr lang="en-US" sz="2800" b="1" dirty="0" smtClean="0">
                <a:latin typeface="Helvetica" charset="0"/>
              </a:rPr>
              <a:t>Time Scale</a:t>
            </a:r>
            <a:endParaRPr lang="en-CA" sz="2800" b="1" i="1" dirty="0">
              <a:latin typeface="Helvetica" charset="0"/>
            </a:endParaRPr>
          </a:p>
        </p:txBody>
      </p:sp>
      <p:sp>
        <p:nvSpPr>
          <p:cNvPr id="666628" name="Line 4"/>
          <p:cNvSpPr>
            <a:spLocks noChangeShapeType="1"/>
          </p:cNvSpPr>
          <p:nvPr/>
        </p:nvSpPr>
        <p:spPr bwMode="auto">
          <a:xfrm>
            <a:off x="2844256" y="4005064"/>
            <a:ext cx="1512907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6629" name="Line 5"/>
          <p:cNvSpPr>
            <a:spLocks noChangeShapeType="1"/>
          </p:cNvSpPr>
          <p:nvPr/>
        </p:nvSpPr>
        <p:spPr bwMode="auto">
          <a:xfrm>
            <a:off x="4931845" y="3932386"/>
            <a:ext cx="3600496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6631" name="Text Box 7"/>
          <p:cNvSpPr txBox="1">
            <a:spLocks noChangeArrowheads="1"/>
          </p:cNvSpPr>
          <p:nvPr/>
        </p:nvSpPr>
        <p:spPr bwMode="auto">
          <a:xfrm>
            <a:off x="4860407" y="2132161"/>
            <a:ext cx="3313155" cy="923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Long Term (LT):</a:t>
            </a:r>
            <a:endParaRPr lang="en-US" dirty="0"/>
          </a:p>
          <a:p>
            <a:pPr>
              <a:buFontTx/>
              <a:buChar char="•"/>
            </a:pPr>
            <a:r>
              <a:rPr lang="en-US" dirty="0"/>
              <a:t> Generation/Water Plan</a:t>
            </a:r>
          </a:p>
          <a:p>
            <a:pPr>
              <a:buFontTx/>
              <a:buChar char="•"/>
            </a:pPr>
            <a:r>
              <a:rPr lang="en-US" dirty="0"/>
              <a:t> Targets and Water Values</a:t>
            </a:r>
          </a:p>
        </p:txBody>
      </p:sp>
      <p:sp>
        <p:nvSpPr>
          <p:cNvPr id="666632" name="Text Box 8"/>
          <p:cNvSpPr txBox="1">
            <a:spLocks noChangeArrowheads="1"/>
          </p:cNvSpPr>
          <p:nvPr/>
        </p:nvSpPr>
        <p:spPr bwMode="auto">
          <a:xfrm>
            <a:off x="4931845" y="4149875"/>
            <a:ext cx="27364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To end of water year</a:t>
            </a:r>
          </a:p>
        </p:txBody>
      </p:sp>
      <p:sp>
        <p:nvSpPr>
          <p:cNvPr id="666633" name="Text Box 9"/>
          <p:cNvSpPr txBox="1">
            <a:spLocks noChangeArrowheads="1"/>
          </p:cNvSpPr>
          <p:nvPr/>
        </p:nvSpPr>
        <p:spPr bwMode="auto">
          <a:xfrm>
            <a:off x="2699792" y="2505075"/>
            <a:ext cx="1728809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Short Term (ST):</a:t>
            </a:r>
            <a:endParaRPr lang="en-US" dirty="0"/>
          </a:p>
          <a:p>
            <a:pPr>
              <a:buFontTx/>
              <a:buChar char="•"/>
            </a:pPr>
            <a:r>
              <a:rPr lang="en-US" dirty="0"/>
              <a:t> Schedule</a:t>
            </a:r>
          </a:p>
          <a:p>
            <a:pPr>
              <a:buFontTx/>
              <a:buChar char="•"/>
            </a:pPr>
            <a:r>
              <a:rPr lang="en-AU" dirty="0" smtClean="0"/>
              <a:t> Transactions</a:t>
            </a:r>
            <a:endParaRPr lang="en-US" dirty="0"/>
          </a:p>
        </p:txBody>
      </p:sp>
      <p:sp>
        <p:nvSpPr>
          <p:cNvPr id="666634" name="Text Box 10"/>
          <p:cNvSpPr txBox="1">
            <a:spLocks noChangeArrowheads="1"/>
          </p:cNvSpPr>
          <p:nvPr/>
        </p:nvSpPr>
        <p:spPr bwMode="auto">
          <a:xfrm>
            <a:off x="2844256" y="4149874"/>
            <a:ext cx="151290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To end of week/month</a:t>
            </a:r>
          </a:p>
        </p:txBody>
      </p:sp>
      <p:sp>
        <p:nvSpPr>
          <p:cNvPr id="666635" name="Line 11"/>
          <p:cNvSpPr>
            <a:spLocks noChangeShapeType="1"/>
          </p:cNvSpPr>
          <p:nvPr/>
        </p:nvSpPr>
        <p:spPr bwMode="auto">
          <a:xfrm>
            <a:off x="4571478" y="1917477"/>
            <a:ext cx="0" cy="3887787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2555776" y="1845469"/>
            <a:ext cx="0" cy="3887787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1187624" y="1844824"/>
            <a:ext cx="0" cy="3887787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259633" y="2644170"/>
            <a:ext cx="1224136" cy="10618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Real Time (RT):</a:t>
            </a:r>
            <a:endParaRPr lang="en-US" dirty="0" smtClean="0"/>
          </a:p>
          <a:p>
            <a:pPr>
              <a:spcBef>
                <a:spcPct val="50000"/>
              </a:spcBef>
            </a:pPr>
            <a:r>
              <a:rPr lang="en-AU" dirty="0" smtClean="0"/>
              <a:t>Dispatch</a:t>
            </a:r>
            <a:endParaRPr lang="en-US" dirty="0"/>
          </a:p>
        </p:txBody>
      </p:sp>
      <p:sp>
        <p:nvSpPr>
          <p:cNvPr id="14" name="Line 4"/>
          <p:cNvSpPr>
            <a:spLocks noChangeShapeType="1"/>
          </p:cNvSpPr>
          <p:nvPr/>
        </p:nvSpPr>
        <p:spPr bwMode="auto">
          <a:xfrm>
            <a:off x="1259633" y="4005064"/>
            <a:ext cx="1152128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1331641" y="4222829"/>
            <a:ext cx="11521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Hour/day end/</a:t>
            </a:r>
            <a:endParaRPr lang="en-US" dirty="0"/>
          </a:p>
        </p:txBody>
      </p:sp>
      <p:sp>
        <p:nvSpPr>
          <p:cNvPr id="16" name="Isosceles Triangle 15"/>
          <p:cNvSpPr/>
          <p:nvPr/>
        </p:nvSpPr>
        <p:spPr>
          <a:xfrm>
            <a:off x="3203848" y="1844824"/>
            <a:ext cx="504056" cy="36004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/>
        </p:nvSpPr>
        <p:spPr>
          <a:xfrm>
            <a:off x="6012160" y="1268760"/>
            <a:ext cx="936104" cy="72008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1691680" y="1772816"/>
            <a:ext cx="360040" cy="720080"/>
            <a:chOff x="0" y="0"/>
            <a:chExt cx="29" cy="87"/>
          </a:xfrm>
        </p:grpSpPr>
        <p:sp>
          <p:nvSpPr>
            <p:cNvPr id="19" name="Line 220"/>
            <p:cNvSpPr>
              <a:spLocks noChangeShapeType="1"/>
            </p:cNvSpPr>
            <p:nvPr/>
          </p:nvSpPr>
          <p:spPr bwMode="auto">
            <a:xfrm>
              <a:off x="13" y="0"/>
              <a:ext cx="0" cy="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sp>
        <p:sp>
          <p:nvSpPr>
            <p:cNvPr id="20" name="AutoShape 221"/>
            <p:cNvSpPr>
              <a:spLocks noChangeArrowheads="1"/>
            </p:cNvSpPr>
            <p:nvPr/>
          </p:nvSpPr>
          <p:spPr bwMode="auto">
            <a:xfrm>
              <a:off x="0" y="17"/>
              <a:ext cx="29" cy="34"/>
            </a:xfrm>
            <a:prstGeom prst="flowChartCollat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</p:sp>
        <p:sp>
          <p:nvSpPr>
            <p:cNvPr id="21" name="Line 222"/>
            <p:cNvSpPr>
              <a:spLocks noChangeShapeType="1"/>
            </p:cNvSpPr>
            <p:nvPr/>
          </p:nvSpPr>
          <p:spPr bwMode="auto">
            <a:xfrm>
              <a:off x="14" y="52"/>
              <a:ext cx="0" cy="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sp>
      </p:grpSp>
      <p:sp>
        <p:nvSpPr>
          <p:cNvPr id="22" name="TextBox 21"/>
          <p:cNvSpPr txBox="1"/>
          <p:nvPr/>
        </p:nvSpPr>
        <p:spPr>
          <a:xfrm>
            <a:off x="6876256" y="133147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Larger reservoir 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635896" y="1268761"/>
            <a:ext cx="1152128" cy="648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Smaller reservoir 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979712" y="1196753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Plant/ units</a:t>
            </a:r>
            <a:endParaRPr lang="en-US" dirty="0"/>
          </a:p>
        </p:txBody>
      </p:sp>
      <p:pic>
        <p:nvPicPr>
          <p:cNvPr id="25" name="Picture 3" descr="Mcra_reservoi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4509120"/>
            <a:ext cx="1755625" cy="1972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5" descr="HV_unnamedPlan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4869160"/>
            <a:ext cx="1690285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5085184"/>
            <a:ext cx="1134738" cy="8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E4B08A-F724-4C0E-819A-04FD3BDB9BA1}" type="slidenum">
              <a:rPr lang="en-US"/>
              <a:pPr/>
              <a:t>8</a:t>
            </a:fld>
            <a:endParaRPr lang="en-US"/>
          </a:p>
        </p:txBody>
      </p:sp>
      <p:sp>
        <p:nvSpPr>
          <p:cNvPr id="644098" name="Rectangle 2"/>
          <p:cNvSpPr>
            <a:spLocks noChangeArrowheads="1"/>
          </p:cNvSpPr>
          <p:nvPr/>
        </p:nvSpPr>
        <p:spPr bwMode="auto">
          <a:xfrm>
            <a:off x="2124075" y="236538"/>
            <a:ext cx="6754813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kumimoji="1" lang="en-US" sz="3200" i="1">
                <a:solidFill>
                  <a:srgbClr val="005293"/>
                </a:solidFill>
                <a:latin typeface="CG Omega" pitchFamily="34" charset="0"/>
              </a:rPr>
              <a:t>Optimization Problem</a:t>
            </a:r>
          </a:p>
        </p:txBody>
      </p:sp>
      <p:sp>
        <p:nvSpPr>
          <p:cNvPr id="644099" name="Text Box 3"/>
          <p:cNvSpPr txBox="1">
            <a:spLocks noChangeArrowheads="1"/>
          </p:cNvSpPr>
          <p:nvPr/>
        </p:nvSpPr>
        <p:spPr bwMode="auto">
          <a:xfrm>
            <a:off x="2195513" y="1125538"/>
            <a:ext cx="4392612" cy="193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Must formulate problem in terms of:</a:t>
            </a:r>
          </a:p>
          <a:p>
            <a:pPr lvl="1">
              <a:buFontTx/>
              <a:buChar char="•"/>
            </a:pPr>
            <a:r>
              <a:rPr lang="en-US"/>
              <a:t>Objective functions</a:t>
            </a:r>
          </a:p>
          <a:p>
            <a:pPr lvl="1">
              <a:buFontTx/>
              <a:buChar char="•"/>
            </a:pPr>
            <a:r>
              <a:rPr lang="en-US"/>
              <a:t>Constraints</a:t>
            </a:r>
          </a:p>
          <a:p>
            <a:pPr lvl="2">
              <a:buFontTx/>
              <a:buChar char="•"/>
            </a:pPr>
            <a:r>
              <a:rPr lang="en-US"/>
              <a:t>Rules of operation</a:t>
            </a:r>
          </a:p>
          <a:p>
            <a:pPr lvl="2">
              <a:buFontTx/>
              <a:buChar char="•"/>
            </a:pPr>
            <a:r>
              <a:rPr lang="en-US"/>
              <a:t>Physical relations</a:t>
            </a:r>
          </a:p>
          <a:p>
            <a:pPr lvl="1">
              <a:buFontTx/>
              <a:buChar char="•"/>
            </a:pPr>
            <a:r>
              <a:rPr lang="en-US"/>
              <a:t>Decision Variables</a:t>
            </a:r>
          </a:p>
        </p:txBody>
      </p:sp>
      <p:sp>
        <p:nvSpPr>
          <p:cNvPr id="644100" name="Rectangle 4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44101" name="Object 5"/>
          <p:cNvGraphicFramePr>
            <a:graphicFrameLocks noChangeAspect="1"/>
          </p:cNvGraphicFramePr>
          <p:nvPr/>
        </p:nvGraphicFramePr>
        <p:xfrm>
          <a:off x="1895475" y="3141663"/>
          <a:ext cx="4849813" cy="674687"/>
        </p:xfrm>
        <a:graphic>
          <a:graphicData uri="http://schemas.openxmlformats.org/presentationml/2006/ole">
            <p:oleObj spid="_x0000_s7170" name="Equation" r:id="rId4" imgW="3073320" imgH="431640" progId="Equation.3">
              <p:embed/>
            </p:oleObj>
          </a:graphicData>
        </a:graphic>
      </p:graphicFrame>
      <p:sp>
        <p:nvSpPr>
          <p:cNvPr id="644102" name="Rectangle 6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44103" name="Object 7"/>
          <p:cNvGraphicFramePr>
            <a:graphicFrameLocks noChangeAspect="1"/>
          </p:cNvGraphicFramePr>
          <p:nvPr/>
        </p:nvGraphicFramePr>
        <p:xfrm>
          <a:off x="2987824" y="3933056"/>
          <a:ext cx="2592388" cy="366713"/>
        </p:xfrm>
        <a:graphic>
          <a:graphicData uri="http://schemas.openxmlformats.org/presentationml/2006/ole">
            <p:oleObj spid="_x0000_s7171" name="Equation" r:id="rId5" imgW="1409088" imgH="203112" progId="Equation.3">
              <p:embed/>
            </p:oleObj>
          </a:graphicData>
        </a:graphic>
      </p:graphicFrame>
      <p:sp>
        <p:nvSpPr>
          <p:cNvPr id="644104" name="Text Box 8"/>
          <p:cNvSpPr txBox="1">
            <a:spLocks noChangeArrowheads="1"/>
          </p:cNvSpPr>
          <p:nvPr/>
        </p:nvSpPr>
        <p:spPr bwMode="auto">
          <a:xfrm>
            <a:off x="2123728" y="4365104"/>
            <a:ext cx="4608513" cy="17543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/>
              <a:t>Characteristics:</a:t>
            </a:r>
          </a:p>
          <a:p>
            <a:pPr>
              <a:buFontTx/>
              <a:buChar char="•"/>
            </a:pPr>
            <a:r>
              <a:rPr lang="en-US" dirty="0"/>
              <a:t>One set of decisions per time step, piece of equipment</a:t>
            </a:r>
          </a:p>
          <a:p>
            <a:pPr>
              <a:buFontTx/>
              <a:buChar char="•"/>
            </a:pPr>
            <a:r>
              <a:rPr lang="en-US" dirty="0"/>
              <a:t>Hydraulic network</a:t>
            </a:r>
          </a:p>
          <a:p>
            <a:pPr>
              <a:buFontTx/>
              <a:buChar char="•"/>
            </a:pPr>
            <a:r>
              <a:rPr lang="en-US" dirty="0"/>
              <a:t>Transmission network</a:t>
            </a:r>
          </a:p>
          <a:p>
            <a:pPr>
              <a:buFontTx/>
              <a:buChar char="•"/>
            </a:pPr>
            <a:r>
              <a:rPr lang="en-US" dirty="0"/>
              <a:t>Large problem </a:t>
            </a:r>
            <a:r>
              <a:rPr lang="en-US" dirty="0" smtClean="0"/>
              <a:t>size</a:t>
            </a:r>
            <a:endParaRPr lang="en-US" dirty="0"/>
          </a:p>
        </p:txBody>
      </p:sp>
    </p:spTree>
  </p:cSld>
  <p:clrMapOvr>
    <a:masterClrMapping/>
  </p:clrMapOvr>
  <p:transition advTm="48416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Physical</a:t>
            </a:r>
            <a:r>
              <a:rPr lang="en-AU" dirty="0" smtClean="0"/>
              <a:t>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1772816"/>
            <a:ext cx="6705600" cy="3962400"/>
          </a:xfr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AU" dirty="0" smtClean="0"/>
              <a:t>Hydraulic Network</a:t>
            </a:r>
          </a:p>
          <a:p>
            <a:pPr lvl="1"/>
            <a:r>
              <a:rPr lang="en-AU" dirty="0" smtClean="0">
                <a:solidFill>
                  <a:schemeClr val="tx1"/>
                </a:solidFill>
              </a:rPr>
              <a:t>Source: Inflow Points</a:t>
            </a:r>
          </a:p>
          <a:p>
            <a:pPr lvl="1"/>
            <a:r>
              <a:rPr lang="en-AU" dirty="0" smtClean="0">
                <a:solidFill>
                  <a:schemeClr val="tx1"/>
                </a:solidFill>
              </a:rPr>
              <a:t>Sink: downstream outlet</a:t>
            </a:r>
          </a:p>
          <a:p>
            <a:pPr lvl="1"/>
            <a:r>
              <a:rPr lang="en-AU" dirty="0" smtClean="0">
                <a:solidFill>
                  <a:schemeClr val="tx1"/>
                </a:solidFill>
              </a:rPr>
              <a:t>Water conveyance/ Flow</a:t>
            </a:r>
          </a:p>
          <a:p>
            <a:pPr lvl="1"/>
            <a:r>
              <a:rPr lang="en-AU" dirty="0" smtClean="0">
                <a:solidFill>
                  <a:schemeClr val="tx1"/>
                </a:solidFill>
              </a:rPr>
              <a:t>Storage</a:t>
            </a:r>
          </a:p>
          <a:p>
            <a:pPr lvl="1"/>
            <a:r>
              <a:rPr lang="en-AU" dirty="0" smtClean="0">
                <a:solidFill>
                  <a:schemeClr val="tx1"/>
                </a:solidFill>
              </a:rPr>
              <a:t>Head (Potential energy) and head loss</a:t>
            </a:r>
          </a:p>
          <a:p>
            <a:pPr lvl="1"/>
            <a:r>
              <a:rPr lang="en-AU" dirty="0" smtClean="0">
                <a:solidFill>
                  <a:schemeClr val="tx1"/>
                </a:solidFill>
              </a:rPr>
              <a:t>Can be bi-directional (gen/pump)</a:t>
            </a:r>
          </a:p>
          <a:p>
            <a:pPr lvl="1"/>
            <a:endParaRPr lang="en-AU" dirty="0" smtClean="0"/>
          </a:p>
          <a:p>
            <a:r>
              <a:rPr lang="en-AU" dirty="0" smtClean="0"/>
              <a:t>Electric Network</a:t>
            </a:r>
          </a:p>
          <a:p>
            <a:pPr lvl="1"/>
            <a:r>
              <a:rPr lang="en-AU" dirty="0" smtClean="0"/>
              <a:t>Source: Generation points</a:t>
            </a:r>
          </a:p>
          <a:p>
            <a:pPr lvl="1"/>
            <a:r>
              <a:rPr lang="en-AU" dirty="0" smtClean="0"/>
              <a:t>Sink: Load or Market points</a:t>
            </a:r>
          </a:p>
          <a:p>
            <a:pPr lvl="1"/>
            <a:r>
              <a:rPr lang="en-AU" dirty="0" smtClean="0"/>
              <a:t>Bi-directional</a:t>
            </a:r>
          </a:p>
          <a:p>
            <a:pPr lvl="1"/>
            <a:r>
              <a:rPr lang="en-AU" dirty="0" smtClean="0"/>
              <a:t>Energy losses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6800" y="6477000"/>
            <a:ext cx="381000" cy="228600"/>
          </a:xfrm>
          <a:prstGeom prst="rect">
            <a:avLst/>
          </a:prstGeom>
        </p:spPr>
        <p:txBody>
          <a:bodyPr/>
          <a:lstStyle/>
          <a:p>
            <a:fld id="{EC93F470-0FCF-4C01-9890-93ACB559D41D}" type="slidenum">
              <a:rPr lang="en-CA" smtClean="0"/>
              <a:pPr/>
              <a:t>9</a:t>
            </a:fld>
            <a:endParaRPr lang="en-CA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068&quot;&gt;&lt;/object&gt;&lt;object type=&quot;2&quot; unique_id=&quot;10069&quot;&gt;&lt;object type=&quot;3&quot; unique_id=&quot;10070&quot;&gt;&lt;property id=&quot;20148&quot; value=&quot;5&quot;/&gt;&lt;property id=&quot;20300&quot; value=&quot;Slide 1 - &amp;quot;The Hatch Group 2010&amp;quot;&quot;/&gt;&lt;property id=&quot;20307&quot; value=&quot;256&quot;/&gt;&lt;/object&gt;&lt;object type=&quot;3&quot; unique_id=&quot;10071&quot;&gt;&lt;property id=&quot;20148&quot; value=&quot;5&quot;/&gt;&lt;property id=&quot;20300&quot; value=&quot;Slide 2 - &amp;quot;Our Manifesto&amp;quot;&quot;/&gt;&lt;property id=&quot;20307&quot; value=&quot;257&quot;/&gt;&lt;/object&gt;&lt;object type=&quot;3&quot; unique_id=&quot;10072&quot;&gt;&lt;property id=&quot;20148&quot; value=&quot;5&quot;/&gt;&lt;property id=&quot;20300&quot; value=&quot;Slide 3 - &amp;quot;About Hatch&amp;quot;&quot;/&gt;&lt;property id=&quot;20307&quot; value=&quot;258&quot;/&gt;&lt;/object&gt;&lt;object type=&quot;3&quot; unique_id=&quot;10073&quot;&gt;&lt;property id=&quot;20148&quot; value=&quot;5&quot;/&gt;&lt;property id=&quot;20300&quot; value=&quot;Slide 4 - &amp;quot;The Hatch Advantage&amp;quot;&quot;/&gt;&lt;property id=&quot;20307&quot; value=&quot;259&quot;/&gt;&lt;/object&gt;&lt;object type=&quot;3&quot; unique_id=&quot;10074&quot;&gt;&lt;property id=&quot;20148&quot; value=&quot;5&quot;/&gt;&lt;property id=&quot;20300&quot; value=&quot;Slide 5 - &amp;quot;The Hatch Advantage&amp;quot;&quot;/&gt;&lt;property id=&quot;20307&quot; value=&quot;260&quot;/&gt;&lt;/object&gt;&lt;object type=&quot;3&quot; unique_id=&quot;10075&quot;&gt;&lt;property id=&quot;20148&quot; value=&quot;5&quot;/&gt;&lt;property id=&quot;20300&quot; value=&quot;Slide 6 - &amp;quot;Our Values&amp;quot;&quot;/&gt;&lt;property id=&quot;20307&quot; value=&quot;261&quot;/&gt;&lt;/object&gt;&lt;object type=&quot;3&quot; unique_id=&quot;10076&quot;&gt;&lt;property id=&quot;20148&quot; value=&quot;5&quot;/&gt;&lt;property id=&quot;20300&quot; value=&quot;Slide 7 - &amp;quot;Our Global Operations&amp;quot;&quot;/&gt;&lt;property id=&quot;20307&quot; value=&quot;262&quot;/&gt;&lt;/object&gt;&lt;object type=&quot;3&quot; unique_id=&quot;10077&quot;&gt;&lt;property id=&quot;20148&quot; value=&quot;5&quot;/&gt;&lt;property id=&quot;20300&quot; value=&quot;Slide 8 - &amp;quot;Our Business Units&amp;quot;&quot;/&gt;&lt;property id=&quot;20307&quot; value=&quot;263&quot;/&gt;&lt;/object&gt;&lt;object type=&quot;3&quot; unique_id=&quot;10078&quot;&gt;&lt;property id=&quot;20148&quot; value=&quot;5&quot;/&gt;&lt;property id=&quot;20300&quot; value=&quot;Slide 9 - &amp;quot;Our Professional Services&amp;quot;&quot;/&gt;&lt;property id=&quot;20307&quot; value=&quot;264&quot;/&gt;&lt;/object&gt;&lt;object type=&quot;3&quot; unique_id=&quot;10079&quot;&gt;&lt;property id=&quot;20148&quot; value=&quot;5&quot;/&gt;&lt;property id=&quot;20300&quot; value=&quot;Slide 10 - &amp;quot;How we Serve our Clients&amp;quot;&quot;/&gt;&lt;property id=&quot;20307&quot; value=&quot;265&quot;/&gt;&lt;/object&gt;&lt;object type=&quot;3&quot; unique_id=&quot;10080&quot;&gt;&lt;property id=&quot;20148&quot; value=&quot;5&quot;/&gt;&lt;property id=&quot;20300&quot; value=&quot;Slide 11 - &amp;quot;Our Business Practices&amp;quot;&quot;/&gt;&lt;property id=&quot;20307&quot; value=&quot;266&quot;/&gt;&lt;/object&gt;&lt;object type=&quot;3&quot; unique_id=&quot;10081&quot;&gt;&lt;property id=&quot;20148&quot; value=&quot;5&quot;/&gt;&lt;property id=&quot;20300&quot; value=&quot;Slide 12 - &amp;quot;The Metals Sector&amp;quot;&quot;/&gt;&lt;property id=&quot;20307&quot; value=&quot;267&quot;/&gt;&lt;/object&gt;&lt;object type=&quot;3&quot; unique_id=&quot;10082&quot;&gt;&lt;property id=&quot;20148&quot; value=&quot;5&quot;/&gt;&lt;property id=&quot;20300&quot; value=&quot;Slide 13 - &amp;quot;The Energy Sector&amp;quot;&quot;/&gt;&lt;property id=&quot;20307&quot; value=&quot;269&quot;/&gt;&lt;/object&gt;&lt;object type=&quot;3&quot; unique_id=&quot;10083&quot;&gt;&lt;property id=&quot;20148&quot; value=&quot;5&quot;/&gt;&lt;property id=&quot;20300&quot; value=&quot;Slide 14 - &amp;quot;The Infrastructure Sector&amp;quot;&quot;/&gt;&lt;property id=&quot;20307&quot; value=&quot;270&quot;/&gt;&lt;/object&gt;&lt;object type=&quot;3&quot; unique_id=&quot;10084&quot;&gt;&lt;property id=&quot;20148&quot; value=&quot;5&quot;/&gt;&lt;property id=&quot;20300&quot; value=&quot;Slide 15 - &amp;quot; Current Major Projects&amp;quot;&quot;/&gt;&lt;property id=&quot;20307&quot; value=&quot;271&quot;/&gt;&lt;/object&gt;&lt;object type=&quot;3&quot; unique_id=&quot;10085&quot;&gt;&lt;property id=&quot;20148&quot; value=&quot;5&quot;/&gt;&lt;property id=&quot;20300&quot; value=&quot;Slide 16 - &amp;quot;Metals Clients&amp;quot;&quot;/&gt;&lt;property id=&quot;20307&quot; value=&quot;272&quot;/&gt;&lt;/object&gt;&lt;object type=&quot;3&quot; unique_id=&quot;10086&quot;&gt;&lt;property id=&quot;20148&quot; value=&quot;5&quot;/&gt;&lt;property id=&quot;20300&quot; value=&quot;Slide 17 - &amp;quot;Energy Clients&amp;quot;&quot;/&gt;&lt;property id=&quot;20307&quot; value=&quot;273&quot;/&gt;&lt;/object&gt;&lt;object type=&quot;3&quot; unique_id=&quot;10087&quot;&gt;&lt;property id=&quot;20148&quot; value=&quot;5&quot;/&gt;&lt;property id=&quot;20300&quot; value=&quot;Slide 18 - &amp;quot;Infrastructure Clients&amp;quot;&quot;/&gt;&lt;property id=&quot;20307&quot; value=&quot;274&quot;/&gt;&lt;/object&gt;&lt;object type=&quot;3&quot; unique_id=&quot;10088&quot;&gt;&lt;property id=&quot;20148&quot; value=&quot;5&quot;/&gt;&lt;property id=&quot;20300&quot; value=&quot;Slide 19 - &amp;quot;Some of our recent Awards&amp;quot;&quot;/&gt;&lt;property id=&quot;20307&quot; value=&quot;276&quot;/&gt;&lt;/object&gt;&lt;object type=&quot;3&quot; unique_id=&quot;10089&quot;&gt;&lt;property id=&quot;20148&quot; value=&quot;5&quot;/&gt;&lt;property id=&quot;20300&quot; value=&quot;Slide 20 - &amp;quot;Some of our recent Awards (continued)&amp;quot;&quot;/&gt;&lt;property id=&quot;20307&quot; value=&quot;275&quot;/&gt;&lt;/object&gt;&lt;object type=&quot;3&quot; unique_id=&quot;25851&quot;&gt;&lt;property id=&quot;20148&quot; value=&quot;5&quot;/&gt;&lt;property id=&quot;20300&quot; value=&quot;Slide 21&quot;/&gt;&lt;property id=&quot;20307&quot; value=&quot;278&quot;/&gt;&lt;/object&gt;&lt;/object&gt;&lt;/object&gt;&lt;/database&gt;"/>
  <p:tag name="SECTOMILLISECCONVERTED" val="1"/>
  <p:tag name="ISPRING_RESOURCE_PATHS_HASH_2" val="834bc57036d540c9fe2ab42cfc95fdc2c55f20aa"/>
</p:tagLst>
</file>

<file path=ppt/theme/theme1.xml><?xml version="1.0" encoding="utf-8"?>
<a:theme xmlns:a="http://schemas.openxmlformats.org/drawingml/2006/main" name="HatchGlobal-en">
  <a:themeElements>
    <a:clrScheme name="template 1">
      <a:dk1>
        <a:srgbClr val="000000"/>
      </a:dk1>
      <a:lt1>
        <a:srgbClr val="FFFFFF"/>
      </a:lt1>
      <a:dk2>
        <a:srgbClr val="CCE1EE"/>
      </a:dk2>
      <a:lt2>
        <a:srgbClr val="3386BA"/>
      </a:lt2>
      <a:accent1>
        <a:srgbClr val="0068A9"/>
      </a:accent1>
      <a:accent2>
        <a:srgbClr val="3386BA"/>
      </a:accent2>
      <a:accent3>
        <a:srgbClr val="FFFFFF"/>
      </a:accent3>
      <a:accent4>
        <a:srgbClr val="000000"/>
      </a:accent4>
      <a:accent5>
        <a:srgbClr val="AAB9D1"/>
      </a:accent5>
      <a:accent6>
        <a:srgbClr val="2D79A8"/>
      </a:accent6>
      <a:hlink>
        <a:srgbClr val="99C3DD"/>
      </a:hlink>
      <a:folHlink>
        <a:srgbClr val="66A4C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000000"/>
        </a:dk1>
        <a:lt1>
          <a:srgbClr val="FFFFFF"/>
        </a:lt1>
        <a:dk2>
          <a:srgbClr val="CCE1EE"/>
        </a:dk2>
        <a:lt2>
          <a:srgbClr val="3386BA"/>
        </a:lt2>
        <a:accent1>
          <a:srgbClr val="0068A9"/>
        </a:accent1>
        <a:accent2>
          <a:srgbClr val="3386BA"/>
        </a:accent2>
        <a:accent3>
          <a:srgbClr val="FFFFFF"/>
        </a:accent3>
        <a:accent4>
          <a:srgbClr val="000000"/>
        </a:accent4>
        <a:accent5>
          <a:srgbClr val="AAB9D1"/>
        </a:accent5>
        <a:accent6>
          <a:srgbClr val="2D79A8"/>
        </a:accent6>
        <a:hlink>
          <a:srgbClr val="99C3DD"/>
        </a:hlink>
        <a:folHlink>
          <a:srgbClr val="66A4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HatchGlobal-en</Template>
  <TotalTime>610</TotalTime>
  <Words>1902</Words>
  <Application>Microsoft Office PowerPoint</Application>
  <PresentationFormat>On-screen Show (4:3)</PresentationFormat>
  <Paragraphs>572</Paragraphs>
  <Slides>56</Slides>
  <Notes>31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56</vt:i4>
      </vt:variant>
    </vt:vector>
  </HeadingPairs>
  <TitlesOfParts>
    <vt:vector size="60" baseType="lpstr">
      <vt:lpstr>HatchGlobal-en</vt:lpstr>
      <vt:lpstr>Chart</vt:lpstr>
      <vt:lpstr>Equation</vt:lpstr>
      <vt:lpstr>Worksheet</vt:lpstr>
      <vt:lpstr>A Fully Integrated Model for the Optimal Operation of HydroPower Generation</vt:lpstr>
      <vt:lpstr>Hatch Power and Water Optimization Group</vt:lpstr>
      <vt:lpstr>Hatch Power and Water Optimization</vt:lpstr>
      <vt:lpstr>Columbia Vista - Integrated Optimization Model</vt:lpstr>
      <vt:lpstr>Hydro Optimization in Generation Planning Concepts</vt:lpstr>
      <vt:lpstr>Slide 6</vt:lpstr>
      <vt:lpstr>Slide 7</vt:lpstr>
      <vt:lpstr>Slide 8</vt:lpstr>
      <vt:lpstr>Physical Representation</vt:lpstr>
      <vt:lpstr>Hydro System Components</vt:lpstr>
      <vt:lpstr>Columbia River  System</vt:lpstr>
      <vt:lpstr>SCE Vista  Big Creek Hydro System Representation</vt:lpstr>
      <vt:lpstr>Generation Resource (Hydraulic flow to Electric MW)</vt:lpstr>
      <vt:lpstr>Controlled and Uncontrolled Spillways</vt:lpstr>
      <vt:lpstr>Rock Island Schematic</vt:lpstr>
      <vt:lpstr>Hydraulic Network Representation </vt:lpstr>
      <vt:lpstr>Transmission Area</vt:lpstr>
      <vt:lpstr>Bus Configuration</vt:lpstr>
      <vt:lpstr>LT Vista Physical Model  Transmission System</vt:lpstr>
      <vt:lpstr>Network Representation </vt:lpstr>
      <vt:lpstr>Physical Representation Reserves and Generation</vt:lpstr>
      <vt:lpstr>Reserves: Basic Bus Model</vt:lpstr>
      <vt:lpstr> Joint Optimization</vt:lpstr>
      <vt:lpstr>Physical Relations: Plants and Units</vt:lpstr>
      <vt:lpstr>Spillway Equations</vt:lpstr>
      <vt:lpstr>Operational Constraints Representation </vt:lpstr>
      <vt:lpstr>Operational Constraints Representation </vt:lpstr>
      <vt:lpstr>Complexities in Formulation</vt:lpstr>
      <vt:lpstr>Slide 29</vt:lpstr>
      <vt:lpstr>Long-term Planning</vt:lpstr>
      <vt:lpstr>Long Term Model Principles</vt:lpstr>
      <vt:lpstr>LT Vista Mathematical Model</vt:lpstr>
      <vt:lpstr>LT Vista Methodology</vt:lpstr>
      <vt:lpstr>LT Vista Methodology</vt:lpstr>
      <vt:lpstr>LT Vista Time Definition</vt:lpstr>
      <vt:lpstr>LT Vista Display – Probabilistic WL</vt:lpstr>
      <vt:lpstr>LT Vista Display – Probabilistic MW</vt:lpstr>
      <vt:lpstr>Short-term Scheduling</vt:lpstr>
      <vt:lpstr>Short Term Model Principles</vt:lpstr>
      <vt:lpstr>Unit Dispatch/ Unit Commitment Subproblem</vt:lpstr>
      <vt:lpstr>Spill Allocation</vt:lpstr>
      <vt:lpstr>LT – ST Handshake </vt:lpstr>
      <vt:lpstr>Spinning Reserve Allocation Subproblem</vt:lpstr>
      <vt:lpstr>Reduction of Problem Size: User Defined Time Grouping</vt:lpstr>
      <vt:lpstr>Total Bus Generation: Comparison between Time Groupings</vt:lpstr>
      <vt:lpstr>Reduction of Problem Size: ON/OFF River Status</vt:lpstr>
      <vt:lpstr>ST Vista Run Times (866 MHz)</vt:lpstr>
      <vt:lpstr>Semi-Heuristic Resolution Schemes</vt:lpstr>
      <vt:lpstr>Slide 49</vt:lpstr>
      <vt:lpstr>Real Time Dispatch</vt:lpstr>
      <vt:lpstr>Real Time Model Principles</vt:lpstr>
      <vt:lpstr>Unit Commitment – Dispatch Rules</vt:lpstr>
      <vt:lpstr>Unit Commitment – DP Formulation</vt:lpstr>
      <vt:lpstr>Unit Commitment – DP Features</vt:lpstr>
      <vt:lpstr> </vt:lpstr>
      <vt:lpstr>Conclusions</vt:lpstr>
    </vt:vector>
  </TitlesOfParts>
  <Company>Hatch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Hatch Group 2012</dc:title>
  <dc:creator>Welt130016</dc:creator>
  <cp:lastModifiedBy>Welt130016</cp:lastModifiedBy>
  <cp:revision>113</cp:revision>
  <dcterms:created xsi:type="dcterms:W3CDTF">2012-12-03T02:41:30Z</dcterms:created>
  <dcterms:modified xsi:type="dcterms:W3CDTF">2012-12-04T18:34:31Z</dcterms:modified>
</cp:coreProperties>
</file>